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Lst>
  <p:sldSz cy="5143500" cx="9144000"/>
  <p:notesSz cx="6858000" cy="9144000"/>
  <p:embeddedFontLst>
    <p:embeddedFont>
      <p:font typeface="Raleway"/>
      <p:regular r:id="rId165"/>
      <p:bold r:id="rId166"/>
      <p:italic r:id="rId167"/>
      <p:boldItalic r:id="rId168"/>
    </p:embeddedFont>
    <p:embeddedFont>
      <p:font typeface="Lato"/>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273AF4-867E-474B-A0C0-53BA43538130}">
  <a:tblStyle styleId="{5B273AF4-867E-474B-A0C0-53BA435381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Lato-boldItalic.fntdata"/><Relationship Id="rId65" Type="http://schemas.openxmlformats.org/officeDocument/2006/relationships/slide" Target="slides/slide58.xml"/><Relationship Id="rId171" Type="http://schemas.openxmlformats.org/officeDocument/2006/relationships/font" Target="fonts/Lato-italic.fntdata"/><Relationship Id="rId68" Type="http://schemas.openxmlformats.org/officeDocument/2006/relationships/slide" Target="slides/slide61.xml"/><Relationship Id="rId170" Type="http://schemas.openxmlformats.org/officeDocument/2006/relationships/font" Target="fonts/Lato-bold.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Raleway-regular.fntdata"/><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font" Target="fonts/Lato-regular.fntdata"/><Relationship Id="rId168" Type="http://schemas.openxmlformats.org/officeDocument/2006/relationships/font" Target="fonts/Raleway-boldItalic.fntdata"/><Relationship Id="rId167" Type="http://schemas.openxmlformats.org/officeDocument/2006/relationships/font" Target="fonts/Raleway-italic.fntdata"/><Relationship Id="rId166" Type="http://schemas.openxmlformats.org/officeDocument/2006/relationships/font" Target="fonts/Raleway-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f2282dc8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f2282dc8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5f2282dc8d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5f2282dc8d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5f2282dc8d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5f2282dc8d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f2282dc8d_2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5f2282dc8d_2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f2282dc8d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f2282dc8d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f2282dc8d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f2282dc8d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5f2282dc8d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5f2282dc8d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f2282dc8d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5f2282dc8d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5f2282dc8d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5f2282dc8d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5f2282dc8d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5f2282dc8d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5f2282dc8d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5f2282dc8d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f2282dc8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f2282dc8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f2282dc8d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5f2282dc8d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f2282dc8d_2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f2282dc8d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5f2282dc8d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5f2282dc8d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f2282dc8d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f2282dc8d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5f2282dc8d_2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5f2282dc8d_2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5f2282dc8d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5f2282dc8d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5f2282dc8d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5f2282dc8d_2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f2282dc8d_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5f2282dc8d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5f2282dc8d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5f2282dc8d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5f2282dc8d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5f2282dc8d_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f2282dc8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f2282dc8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5f2282dc8d_2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5f2282dc8d_2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5f2282dc8d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5f2282dc8d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f2282dc8d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5f2282dc8d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5f2282dc8d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5f2282dc8d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f2282dc8d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f2282dc8d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f2282dc8d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f2282dc8d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5f2282dc8d_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5f2282dc8d_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f2282dc8d_2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f2282dc8d_2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5f2282dc8d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5f2282dc8d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5f2282dc8d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5f2282dc8d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f2282dc8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f2282dc8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5f2282dc8d_2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5f2282dc8d_2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5f2282dc8d_2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5f2282dc8d_2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f2282dc8d_2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5f2282dc8d_2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5f2282dc8d_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5f2282dc8d_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5f2282dc8d_2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5f2282dc8d_2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5f2282dc8d_2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5f2282dc8d_2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5f2282dc8d_2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5f2282dc8d_2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5f2282dc8d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5f2282dc8d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5f2282dc8d_2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5f2282dc8d_2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5f2282dc8d_2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5f2282dc8d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f2282dc8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f2282dc8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5f2282dc8d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5f2282dc8d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5f2282dc8d_2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5f2282dc8d_2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5f2282dc8d_2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5f2282dc8d_2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5f2282dc8d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5f2282dc8d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5f2282dc8d_2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5f2282dc8d_2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5f2282dc8d_2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5f2282dc8d_2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5f2282dc8d_2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5f2282dc8d_2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5f2282dc8d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5f2282dc8d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5f2282dc8d_2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5f2282dc8d_2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5f2282dc8d_2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5f2282dc8d_2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f2282dc8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f2282dc8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5f2282dc8d_2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5f2282dc8d_2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5f2282dc8d_2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5f2282dc8d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5f2282dc8d_2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5f2282dc8d_2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5f2282dc8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5f2282dc8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5f2282dc8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5f2282dc8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5f2282dc8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5f2282dc8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5f2282dc8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5f2282dc8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5f2282dc8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5f2282dc8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f2282dc8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f2282dc8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f2282dc8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f2282dc8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f2282dc8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f2282dc8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f2282dc8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f2282dc8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f2282dc8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f2282dc8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f2282dc8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f2282dc8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f2282dc8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f2282dc8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f2282dc8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f2282dc8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f2282dc8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f2282dc8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f2282dc8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f2282dc8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f2282dc8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f2282dc8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f2282dc8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f2282dc8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f2282dc8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f2282dc8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f2282dc8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f2282dc8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f2282dc8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5f2282dc8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f2282dc8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f2282dc8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f2282dc8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f2282dc8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f2282dc8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f2282dc8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f2282dc8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f2282dc8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f2282dc8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f2282dc8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f2282dc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f2282dc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f2282dc8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f2282dc8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f2282dc8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f2282dc8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5f2282dc8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5f2282dc8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f2282dc8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f2282dc8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f2282dc8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f2282dc8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f2282dc8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f2282dc8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5f2282dc8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5f2282dc8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f2282dc8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f2282dc8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5f2282dc8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5f2282dc8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f2282dc8d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f2282dc8d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5f2282dc8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5f2282dc8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f2282dc8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f2282dc8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f2282dc8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f2282dc8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f2282dc8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f2282dc8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f2282dc8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f2282dc8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5f2282dc8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5f2282dc8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f2282dc8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f2282dc8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f2282dc8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f2282dc8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5f2282dc8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5f2282dc8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f2282dc8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f2282dc8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f2282dc8d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5f2282dc8d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f2282dc8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f2282dc8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f2282dc8d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5f2282dc8d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5f2282dc8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5f2282dc8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5f2282dc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5f2282dc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f2282dc8d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5f2282dc8d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5f2282dc8d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5f2282dc8d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f2282dc8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f2282dc8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f2282dc8d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f2282dc8d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f2282dc8d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5f2282dc8d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f2282dc8d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5f2282dc8d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f2282dc8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f2282dc8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f2282dc8d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5f2282dc8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f2282dc8d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5f2282dc8d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f2282dc8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5f2282dc8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f2282dc8d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f2282dc8d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f2282dc8d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f2282dc8d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f2282dc8d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f2282dc8d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f2282dc8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f2282dc8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f2282dc8d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f2282dc8d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f2282dc8d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5f2282dc8d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f2282dc8d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5f2282dc8d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5f2282dc8d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5f2282dc8d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f2282dc8d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f2282dc8d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f2282dc8d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f2282dc8d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f2282dc8d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f2282dc8d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5f2282dc8d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5f2282dc8d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f2282dc8d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5f2282dc8d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f2282dc8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f2282dc8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f2282dc8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f2282dc8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f2282dc8d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f2282dc8d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f2282dc8d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f2282dc8d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5f2282dc8d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5f2282dc8d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f2282dc8d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f2282dc8d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f2282dc8d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f2282dc8d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5f2282dc8d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5f2282dc8d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5f2282dc8d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5f2282dc8d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f2282dc8d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5f2282dc8d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5f2282dc8d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5f2282dc8d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5f2282dc8d_2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5f2282dc8d_2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f2282dc8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f2282dc8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5f2282dc8d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5f2282dc8d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f2282dc8d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f2282dc8d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5f2282dc8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5f2282dc8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f2282dc8d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f2282dc8d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f2282dc8d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5f2282dc8d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5f2282dc8d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5f2282dc8d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5f2282dc8d_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5f2282dc8d_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f2282dc8d_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f2282dc8d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f2282dc8d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5f2282dc8d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5f2282dc8d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5f2282dc8d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laravel.com/api/9.x/Illuminate/Support/Facades/Blad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ackagist.org/packages/laravel/laravel" TargetMode="Externa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a:t>
            </a:r>
            <a:endParaRPr/>
          </a:p>
          <a:p>
            <a:pPr indent="0" lvl="0" marL="0" rtl="0" algn="l">
              <a:spcBef>
                <a:spcPts val="0"/>
              </a:spcBef>
              <a:spcAft>
                <a:spcPts val="0"/>
              </a:spcAft>
              <a:buNone/>
            </a:pPr>
            <a:r>
              <a:rPr lang="id"/>
              <a:t>Blade Template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Menampilkan View</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Each dan Once</a:t>
            </a:r>
            <a:r>
              <a:rPr lang="id"/>
              <a:t> Directive</a:t>
            </a:r>
            <a:endParaRPr/>
          </a:p>
        </p:txBody>
      </p:sp>
      <p:graphicFrame>
        <p:nvGraphicFramePr>
          <p:cNvPr id="742" name="Google Shape;742;p124"/>
          <p:cNvGraphicFramePr/>
          <p:nvPr/>
        </p:nvGraphicFramePr>
        <p:xfrm>
          <a:off x="952500" y="2190750"/>
          <a:ext cx="3000000" cy="3000000"/>
        </p:xfrm>
        <a:graphic>
          <a:graphicData uri="http://schemas.openxmlformats.org/drawingml/2006/table">
            <a:tbl>
              <a:tblPr>
                <a:noFill/>
                <a:tableStyleId>{5B273AF4-867E-474B-A0C0-53BA43538130}</a:tableStyleId>
              </a:tblPr>
              <a:tblGrid>
                <a:gridCol w="3619500"/>
                <a:gridCol w="3619500"/>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@each(template, array, variable)</a:t>
                      </a:r>
                      <a:endParaRPr/>
                    </a:p>
                  </a:txBody>
                  <a:tcPr marT="91425" marB="91425" marR="91425" marL="91425"/>
                </a:tc>
                <a:tc>
                  <a:txBody>
                    <a:bodyPr/>
                    <a:lstStyle/>
                    <a:p>
                      <a:pPr indent="0" lvl="0" marL="0" rtl="0" algn="l">
                        <a:spcBef>
                          <a:spcPts val="0"/>
                        </a:spcBef>
                        <a:spcAft>
                          <a:spcPts val="0"/>
                        </a:spcAft>
                        <a:buNone/>
                      </a:pPr>
                      <a:r>
                        <a:rPr lang="id"/>
                        <a:t>Include template berkali-kali sesuai iterasi jumlah array, dimana data tiap array bisa diakses dengan variable di template nya</a:t>
                      </a:r>
                      <a:endParaRPr/>
                    </a:p>
                  </a:txBody>
                  <a:tcPr marT="91425" marB="91425" marR="91425" marL="91425"/>
                </a:tc>
              </a:tr>
              <a:tr h="381000">
                <a:tc>
                  <a:txBody>
                    <a:bodyPr/>
                    <a:lstStyle/>
                    <a:p>
                      <a:pPr indent="0" lvl="0" marL="0" rtl="0" algn="l">
                        <a:spcBef>
                          <a:spcPts val="0"/>
                        </a:spcBef>
                        <a:spcAft>
                          <a:spcPts val="0"/>
                        </a:spcAft>
                        <a:buNone/>
                      </a:pPr>
                      <a:r>
                        <a:rPr lang="id"/>
                        <a:t>@once</a:t>
                      </a:r>
                      <a:endParaRPr/>
                    </a:p>
                  </a:txBody>
                  <a:tcPr marT="91425" marB="91425" marR="91425" marL="91425"/>
                </a:tc>
                <a:tc>
                  <a:txBody>
                    <a:bodyPr/>
                    <a:lstStyle/>
                    <a:p>
                      <a:pPr indent="0" lvl="0" marL="0" rtl="0" algn="l">
                        <a:spcBef>
                          <a:spcPts val="0"/>
                        </a:spcBef>
                        <a:spcAft>
                          <a:spcPts val="0"/>
                        </a:spcAft>
                        <a:buNone/>
                      </a:pPr>
                      <a:r>
                        <a:rPr lang="id"/>
                        <a:t>Disimpan di layout, secara otomatis jika layout tersebut ditampilkan berkali-kali, bagian @once hanya ditampilkan sekali saja</a:t>
                      </a:r>
                      <a:endParaRPr/>
                    </a:p>
                  </a:txBody>
                  <a:tcPr marT="91425" marB="91425" marR="91425" marL="9142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748" name="Google Shape;748;p125"/>
          <p:cNvPicPr preferRelativeResize="0"/>
          <p:nvPr/>
        </p:nvPicPr>
        <p:blipFill>
          <a:blip r:embed="rId3">
            <a:alphaModFix/>
          </a:blip>
          <a:stretch>
            <a:fillRect/>
          </a:stretch>
        </p:blipFill>
        <p:spPr>
          <a:xfrm>
            <a:off x="152400" y="2006250"/>
            <a:ext cx="6819173" cy="2984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Each</a:t>
            </a:r>
            <a:endParaRPr/>
          </a:p>
        </p:txBody>
      </p:sp>
      <p:pic>
        <p:nvPicPr>
          <p:cNvPr id="754" name="Google Shape;754;p126"/>
          <p:cNvPicPr preferRelativeResize="0"/>
          <p:nvPr/>
        </p:nvPicPr>
        <p:blipFill>
          <a:blip r:embed="rId3">
            <a:alphaModFix/>
          </a:blip>
          <a:stretch>
            <a:fillRect/>
          </a:stretch>
        </p:blipFill>
        <p:spPr>
          <a:xfrm>
            <a:off x="152400" y="2006250"/>
            <a:ext cx="8839201" cy="242491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Each</a:t>
            </a:r>
            <a:endParaRPr/>
          </a:p>
        </p:txBody>
      </p:sp>
      <p:pic>
        <p:nvPicPr>
          <p:cNvPr id="760" name="Google Shape;760;p127"/>
          <p:cNvPicPr preferRelativeResize="0"/>
          <p:nvPr/>
        </p:nvPicPr>
        <p:blipFill>
          <a:blip r:embed="rId3">
            <a:alphaModFix/>
          </a:blip>
          <a:stretch>
            <a:fillRect/>
          </a:stretch>
        </p:blipFill>
        <p:spPr>
          <a:xfrm>
            <a:off x="152400" y="2006250"/>
            <a:ext cx="8096928" cy="29848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 Directive</a:t>
            </a:r>
            <a:endParaRPr/>
          </a:p>
        </p:txBody>
      </p:sp>
      <p:sp>
        <p:nvSpPr>
          <p:cNvPr id="771" name="Google Shape;771;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memiliki beberapa directive untuk membantu kita mempermudah ketika kita membuat form</a:t>
            </a:r>
            <a:endParaRPr/>
          </a:p>
          <a:p>
            <a:pPr indent="-311150" lvl="0" marL="457200" rtl="0" algn="l">
              <a:spcBef>
                <a:spcPts val="0"/>
              </a:spcBef>
              <a:spcAft>
                <a:spcPts val="0"/>
              </a:spcAft>
              <a:buSzPts val="1300"/>
              <a:buChar char="●"/>
            </a:pPr>
            <a:r>
              <a:rPr lang="id"/>
              <a:t>Ada @checked(kondisi) @selected(kondisi) @disabled(kondisi) @readonly(kondisi) dan @required(kondisi)</a:t>
            </a:r>
            <a:endParaRPr/>
          </a:p>
          <a:p>
            <a:pPr indent="-311150" lvl="0" marL="457200" rtl="0" algn="l">
              <a:spcBef>
                <a:spcPts val="0"/>
              </a:spcBef>
              <a:spcAft>
                <a:spcPts val="0"/>
              </a:spcAft>
              <a:buSzPts val="1300"/>
              <a:buChar char="●"/>
            </a:pPr>
            <a:r>
              <a:rPr lang="id"/>
              <a:t>Kondisi pada form directive merupakan boolean, jika true, maka secara otomatis directive tersebut akan dijalankan</a:t>
            </a:r>
            <a:endParaRPr/>
          </a:p>
          <a:p>
            <a:pPr indent="-311150" lvl="0" marL="457200" rtl="0" algn="l">
              <a:spcBef>
                <a:spcPts val="0"/>
              </a:spcBef>
              <a:spcAft>
                <a:spcPts val="0"/>
              </a:spcAft>
              <a:buSzPts val="1300"/>
              <a:buChar char="●"/>
            </a:pPr>
            <a:r>
              <a:rPr lang="id"/>
              <a:t>Penggunaan form directive ini lebih mudah dibanding kita menggunakan directive @if secara manual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Detail Form Directive</a:t>
            </a:r>
            <a:endParaRPr/>
          </a:p>
        </p:txBody>
      </p:sp>
      <p:graphicFrame>
        <p:nvGraphicFramePr>
          <p:cNvPr id="777" name="Google Shape;777;p130"/>
          <p:cNvGraphicFramePr/>
          <p:nvPr/>
        </p:nvGraphicFramePr>
        <p:xfrm>
          <a:off x="952500" y="2000250"/>
          <a:ext cx="3000000" cy="3000000"/>
        </p:xfrm>
        <a:graphic>
          <a:graphicData uri="http://schemas.openxmlformats.org/drawingml/2006/table">
            <a:tbl>
              <a:tblPr>
                <a:noFill/>
                <a:tableStyleId>{5B273AF4-867E-474B-A0C0-53BA43538130}</a:tableStyleId>
              </a:tblPr>
              <a:tblGrid>
                <a:gridCol w="1475225"/>
                <a:gridCol w="5763775"/>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Jika kondisi true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@checked</a:t>
                      </a:r>
                      <a:endParaRPr/>
                    </a:p>
                  </a:txBody>
                  <a:tcPr marT="91425" marB="91425" marR="91425" marL="91425"/>
                </a:tc>
                <a:tc>
                  <a:txBody>
                    <a:bodyPr/>
                    <a:lstStyle/>
                    <a:p>
                      <a:pPr indent="0" lvl="0" marL="0" rtl="0" algn="l">
                        <a:spcBef>
                          <a:spcPts val="0"/>
                        </a:spcBef>
                        <a:spcAft>
                          <a:spcPts val="0"/>
                        </a:spcAft>
                        <a:buNone/>
                      </a:pPr>
                      <a:r>
                        <a:rPr lang="id"/>
                        <a:t>Maka input checkbox akan memiliki attribute checked</a:t>
                      </a:r>
                      <a:endParaRPr/>
                    </a:p>
                  </a:txBody>
                  <a:tcPr marT="91425" marB="91425" marR="91425" marL="91425"/>
                </a:tc>
              </a:tr>
              <a:tr h="381000">
                <a:tc>
                  <a:txBody>
                    <a:bodyPr/>
                    <a:lstStyle/>
                    <a:p>
                      <a:pPr indent="0" lvl="0" marL="0" rtl="0" algn="l">
                        <a:spcBef>
                          <a:spcPts val="0"/>
                        </a:spcBef>
                        <a:spcAft>
                          <a:spcPts val="0"/>
                        </a:spcAft>
                        <a:buNone/>
                      </a:pPr>
                      <a:r>
                        <a:rPr lang="id"/>
                        <a:t>@selected</a:t>
                      </a:r>
                      <a:endParaRPr/>
                    </a:p>
                  </a:txBody>
                  <a:tcPr marT="91425" marB="91425" marR="91425" marL="91425"/>
                </a:tc>
                <a:tc>
                  <a:txBody>
                    <a:bodyPr/>
                    <a:lstStyle/>
                    <a:p>
                      <a:pPr indent="0" lvl="0" marL="0" rtl="0" algn="l">
                        <a:spcBef>
                          <a:spcPts val="0"/>
                        </a:spcBef>
                        <a:spcAft>
                          <a:spcPts val="0"/>
                        </a:spcAft>
                        <a:buNone/>
                      </a:pPr>
                      <a:r>
                        <a:rPr lang="id"/>
                        <a:t>Maka input option akan memiliki attribute selected</a:t>
                      </a:r>
                      <a:endParaRPr/>
                    </a:p>
                  </a:txBody>
                  <a:tcPr marT="91425" marB="91425" marR="91425" marL="91425"/>
                </a:tc>
              </a:tr>
              <a:tr h="381000">
                <a:tc>
                  <a:txBody>
                    <a:bodyPr/>
                    <a:lstStyle/>
                    <a:p>
                      <a:pPr indent="0" lvl="0" marL="0" rtl="0" algn="l">
                        <a:spcBef>
                          <a:spcPts val="0"/>
                        </a:spcBef>
                        <a:spcAft>
                          <a:spcPts val="0"/>
                        </a:spcAft>
                        <a:buNone/>
                      </a:pPr>
                      <a:r>
                        <a:rPr lang="id"/>
                        <a:t>@disabled</a:t>
                      </a:r>
                      <a:endParaRPr/>
                    </a:p>
                  </a:txBody>
                  <a:tcPr marT="91425" marB="91425" marR="91425" marL="91425"/>
                </a:tc>
                <a:tc>
                  <a:txBody>
                    <a:bodyPr/>
                    <a:lstStyle/>
                    <a:p>
                      <a:pPr indent="0" lvl="0" marL="0" rtl="0" algn="l">
                        <a:spcBef>
                          <a:spcPts val="0"/>
                        </a:spcBef>
                        <a:spcAft>
                          <a:spcPts val="0"/>
                        </a:spcAft>
                        <a:buNone/>
                      </a:pPr>
                      <a:r>
                        <a:rPr lang="id"/>
                        <a:t>Maka input akan memiliki attribute disabled</a:t>
                      </a:r>
                      <a:endParaRPr/>
                    </a:p>
                  </a:txBody>
                  <a:tcPr marT="91425" marB="91425" marR="91425" marL="91425"/>
                </a:tc>
              </a:tr>
              <a:tr h="381000">
                <a:tc>
                  <a:txBody>
                    <a:bodyPr/>
                    <a:lstStyle/>
                    <a:p>
                      <a:pPr indent="0" lvl="0" marL="0" rtl="0" algn="l">
                        <a:spcBef>
                          <a:spcPts val="0"/>
                        </a:spcBef>
                        <a:spcAft>
                          <a:spcPts val="0"/>
                        </a:spcAft>
                        <a:buNone/>
                      </a:pPr>
                      <a:r>
                        <a:rPr lang="id"/>
                        <a:t>@readonly</a:t>
                      </a:r>
                      <a:endParaRPr/>
                    </a:p>
                  </a:txBody>
                  <a:tcPr marT="91425" marB="91425" marR="91425" marL="91425"/>
                </a:tc>
                <a:tc>
                  <a:txBody>
                    <a:bodyPr/>
                    <a:lstStyle/>
                    <a:p>
                      <a:pPr indent="0" lvl="0" marL="0" rtl="0" algn="l">
                        <a:spcBef>
                          <a:spcPts val="0"/>
                        </a:spcBef>
                        <a:spcAft>
                          <a:spcPts val="0"/>
                        </a:spcAft>
                        <a:buNone/>
                      </a:pPr>
                      <a:r>
                        <a:rPr lang="id"/>
                        <a:t>Maka input akan memiliki attribute readonly</a:t>
                      </a:r>
                      <a:endParaRPr/>
                    </a:p>
                  </a:txBody>
                  <a:tcPr marT="91425" marB="91425" marR="91425" marL="91425"/>
                </a:tc>
              </a:tr>
              <a:tr h="381000">
                <a:tc>
                  <a:txBody>
                    <a:bodyPr/>
                    <a:lstStyle/>
                    <a:p>
                      <a:pPr indent="0" lvl="0" marL="0" rtl="0" algn="l">
                        <a:spcBef>
                          <a:spcPts val="0"/>
                        </a:spcBef>
                        <a:spcAft>
                          <a:spcPts val="0"/>
                        </a:spcAft>
                        <a:buNone/>
                      </a:pPr>
                      <a:r>
                        <a:rPr lang="id"/>
                        <a:t>@required</a:t>
                      </a:r>
                      <a:endParaRPr/>
                    </a:p>
                  </a:txBody>
                  <a:tcPr marT="91425" marB="91425" marR="91425" marL="91425"/>
                </a:tc>
                <a:tc>
                  <a:txBody>
                    <a:bodyPr/>
                    <a:lstStyle/>
                    <a:p>
                      <a:pPr indent="0" lvl="0" marL="0" rtl="0" algn="l">
                        <a:spcBef>
                          <a:spcPts val="0"/>
                        </a:spcBef>
                        <a:spcAft>
                          <a:spcPts val="0"/>
                        </a:spcAft>
                        <a:buNone/>
                      </a:pPr>
                      <a:r>
                        <a:rPr lang="id"/>
                        <a:t>Maka input akan memiliki attributed required</a:t>
                      </a:r>
                      <a:endParaRPr/>
                    </a:p>
                  </a:txBody>
                  <a:tcPr marT="91425" marB="91425" marR="91425" marL="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Directive</a:t>
            </a:r>
            <a:endParaRPr/>
          </a:p>
        </p:txBody>
      </p:sp>
      <p:pic>
        <p:nvPicPr>
          <p:cNvPr id="783" name="Google Shape;783;p131"/>
          <p:cNvPicPr preferRelativeResize="0"/>
          <p:nvPr/>
        </p:nvPicPr>
        <p:blipFill>
          <a:blip r:embed="rId3">
            <a:alphaModFix/>
          </a:blip>
          <a:stretch>
            <a:fillRect/>
          </a:stretch>
        </p:blipFill>
        <p:spPr>
          <a:xfrm>
            <a:off x="152400" y="2006250"/>
            <a:ext cx="8839204" cy="28572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Form Directive</a:t>
            </a:r>
            <a:endParaRPr/>
          </a:p>
        </p:txBody>
      </p:sp>
      <p:pic>
        <p:nvPicPr>
          <p:cNvPr id="789" name="Google Shape;789;p132"/>
          <p:cNvPicPr preferRelativeResize="0"/>
          <p:nvPr/>
        </p:nvPicPr>
        <p:blipFill>
          <a:blip r:embed="rId3">
            <a:alphaModFix/>
          </a:blip>
          <a:stretch>
            <a:fillRect/>
          </a:stretch>
        </p:blipFill>
        <p:spPr>
          <a:xfrm>
            <a:off x="152400" y="2006250"/>
            <a:ext cx="8261640"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CSRF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Blade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Blade template, kita bisa membedakan lokasi logic aplikasi, dengan kode tampilan</a:t>
            </a:r>
            <a:endParaRPr/>
          </a:p>
          <a:p>
            <a:pPr indent="-311150" lvl="0" marL="457200" rtl="0" algn="l">
              <a:spcBef>
                <a:spcPts val="0"/>
              </a:spcBef>
              <a:spcAft>
                <a:spcPts val="0"/>
              </a:spcAft>
              <a:buSzPts val="1300"/>
              <a:buChar char="●"/>
            </a:pPr>
            <a:r>
              <a:rPr lang="id"/>
              <a:t>Semua template disimpan di folder resources/views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a:t>
            </a:r>
            <a:endParaRPr/>
          </a:p>
        </p:txBody>
      </p:sp>
      <p:sp>
        <p:nvSpPr>
          <p:cNvPr id="800" name="Google Shape;800;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Materi CSRF (Cross Site Request Forgery) sudah kita bahas di kelas Laravel Dasar</a:t>
            </a:r>
            <a:endParaRPr/>
          </a:p>
          <a:p>
            <a:pPr indent="-311150" lvl="0" marL="457200" rtl="0" algn="l">
              <a:spcBef>
                <a:spcPts val="0"/>
              </a:spcBef>
              <a:spcAft>
                <a:spcPts val="0"/>
              </a:spcAft>
              <a:buSzPts val="1300"/>
              <a:buChar char="●"/>
            </a:pPr>
            <a:r>
              <a:rPr lang="id"/>
              <a:t>Secara default, saat kita mengirim HTTP Post ke aplikasi Laravel kita, Laravel akan mengecek token CSRF, untuk memastikan bahwa request tersebut benar berasal dari web kita</a:t>
            </a:r>
            <a:endParaRPr/>
          </a:p>
          <a:p>
            <a:pPr indent="-311150" lvl="0" marL="457200" rtl="0" algn="l">
              <a:spcBef>
                <a:spcPts val="0"/>
              </a:spcBef>
              <a:spcAft>
                <a:spcPts val="0"/>
              </a:spcAft>
              <a:buSzPts val="1300"/>
              <a:buChar char="●"/>
            </a:pPr>
            <a:r>
              <a:rPr lang="id"/>
              <a:t>Pengecekan ini dilakukan oleh </a:t>
            </a:r>
            <a:r>
              <a:rPr lang="id"/>
              <a:t>VerifyCsrfToken Middleware</a:t>
            </a:r>
            <a:endParaRPr/>
          </a:p>
          <a:p>
            <a:pPr indent="-311150" lvl="0" marL="457200" rtl="0" algn="l">
              <a:spcBef>
                <a:spcPts val="0"/>
              </a:spcBef>
              <a:spcAft>
                <a:spcPts val="0"/>
              </a:spcAft>
              <a:buSzPts val="1300"/>
              <a:buChar char="●"/>
            </a:pPr>
            <a:r>
              <a:rPr lang="id"/>
              <a:t>Blade Template memiliki directive @csrf yang bisa digunakan untuk mempermudah kita ketika ingin menambahkan token CSRF di form kita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CSRF</a:t>
            </a:r>
            <a:endParaRPr/>
          </a:p>
        </p:txBody>
      </p:sp>
      <p:pic>
        <p:nvPicPr>
          <p:cNvPr id="806" name="Google Shape;806;p135"/>
          <p:cNvPicPr preferRelativeResize="0"/>
          <p:nvPr/>
        </p:nvPicPr>
        <p:blipFill>
          <a:blip r:embed="rId3">
            <a:alphaModFix/>
          </a:blip>
          <a:stretch>
            <a:fillRect/>
          </a:stretch>
        </p:blipFill>
        <p:spPr>
          <a:xfrm>
            <a:off x="152400" y="2006250"/>
            <a:ext cx="713641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CSRF</a:t>
            </a:r>
            <a:endParaRPr/>
          </a:p>
        </p:txBody>
      </p:sp>
      <p:pic>
        <p:nvPicPr>
          <p:cNvPr id="812" name="Google Shape;812;p136"/>
          <p:cNvPicPr preferRelativeResize="0"/>
          <p:nvPr/>
        </p:nvPicPr>
        <p:blipFill>
          <a:blip r:embed="rId3">
            <a:alphaModFix/>
          </a:blip>
          <a:stretch>
            <a:fillRect/>
          </a:stretch>
        </p:blipFill>
        <p:spPr>
          <a:xfrm>
            <a:off x="152400" y="2006250"/>
            <a:ext cx="8839201" cy="2034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823" name="Google Shape;823;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bernama Validation, dimana kita bisa dengan mudah melakukan validasi</a:t>
            </a:r>
            <a:endParaRPr/>
          </a:p>
          <a:p>
            <a:pPr indent="-311150" lvl="0" marL="457200" rtl="0" algn="l">
              <a:spcBef>
                <a:spcPts val="0"/>
              </a:spcBef>
              <a:spcAft>
                <a:spcPts val="0"/>
              </a:spcAft>
              <a:buSzPts val="1300"/>
              <a:buChar char="●"/>
            </a:pPr>
            <a:r>
              <a:rPr lang="id"/>
              <a:t>Laravel Validation akan dibahas di materi tersendiri</a:t>
            </a:r>
            <a:endParaRPr/>
          </a:p>
          <a:p>
            <a:pPr indent="-311150" lvl="0" marL="457200" rtl="0" algn="l">
              <a:spcBef>
                <a:spcPts val="0"/>
              </a:spcBef>
              <a:spcAft>
                <a:spcPts val="0"/>
              </a:spcAft>
              <a:buSzPts val="1300"/>
              <a:buChar char="●"/>
            </a:pPr>
            <a:r>
              <a:rPr lang="id"/>
              <a:t>Ketika terjadi validation error, kita bisa menangkap error dengan directive @error(field) dan menangkap message nya dengan variable $message di dalam directive @error nya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a:t>
            </a:r>
            <a:endParaRPr/>
          </a:p>
        </p:txBody>
      </p:sp>
      <p:pic>
        <p:nvPicPr>
          <p:cNvPr id="829" name="Google Shape;829;p139"/>
          <p:cNvPicPr preferRelativeResize="0"/>
          <p:nvPr/>
        </p:nvPicPr>
        <p:blipFill>
          <a:blip r:embed="rId3">
            <a:alphaModFix/>
          </a:blip>
          <a:stretch>
            <a:fillRect/>
          </a:stretch>
        </p:blipFill>
        <p:spPr>
          <a:xfrm>
            <a:off x="152400" y="2006250"/>
            <a:ext cx="7959598" cy="298484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Error</a:t>
            </a:r>
            <a:endParaRPr/>
          </a:p>
        </p:txBody>
      </p:sp>
      <p:pic>
        <p:nvPicPr>
          <p:cNvPr id="835" name="Google Shape;835;p140"/>
          <p:cNvPicPr preferRelativeResize="0"/>
          <p:nvPr/>
        </p:nvPicPr>
        <p:blipFill>
          <a:blip r:embed="rId3">
            <a:alphaModFix/>
          </a:blip>
          <a:stretch>
            <a:fillRect/>
          </a:stretch>
        </p:blipFill>
        <p:spPr>
          <a:xfrm>
            <a:off x="152400" y="2006250"/>
            <a:ext cx="8007433" cy="29848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Stack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Stack</a:t>
            </a:r>
            <a:endParaRPr/>
          </a:p>
        </p:txBody>
      </p:sp>
      <p:sp>
        <p:nvSpPr>
          <p:cNvPr id="846" name="Google Shape;846;p1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memiliki kemampuan mirip struktur data Stack / Tumpukan</a:t>
            </a:r>
            <a:endParaRPr/>
          </a:p>
          <a:p>
            <a:pPr indent="-311150" lvl="0" marL="457200" rtl="0" algn="l">
              <a:spcBef>
                <a:spcPts val="0"/>
              </a:spcBef>
              <a:spcAft>
                <a:spcPts val="0"/>
              </a:spcAft>
              <a:buSzPts val="1300"/>
              <a:buChar char="●"/>
            </a:pPr>
            <a:r>
              <a:rPr lang="id"/>
              <a:t>Dimana kita bisa mengirim data ke stack tersebut menggunakan directive @push(nama) atau @pushIf(kondisi, nama)</a:t>
            </a:r>
            <a:endParaRPr/>
          </a:p>
          <a:p>
            <a:pPr indent="-311150" lvl="0" marL="457200" rtl="0" algn="l">
              <a:spcBef>
                <a:spcPts val="0"/>
              </a:spcBef>
              <a:spcAft>
                <a:spcPts val="0"/>
              </a:spcAft>
              <a:buSzPts val="1300"/>
              <a:buChar char="●"/>
            </a:pPr>
            <a:r>
              <a:rPr lang="id"/>
              <a:t>Ketika kita ingin menampilkan semua data yang terdapat di Stack, kita bisa gunakan directive @stack(nama)</a:t>
            </a:r>
            <a:endParaRPr/>
          </a:p>
          <a:p>
            <a:pPr indent="-311150" lvl="0" marL="457200" rtl="0" algn="l">
              <a:spcBef>
                <a:spcPts val="0"/>
              </a:spcBef>
              <a:spcAft>
                <a:spcPts val="0"/>
              </a:spcAft>
              <a:buSzPts val="1300"/>
              <a:buChar char="●"/>
            </a:pPr>
            <a:r>
              <a:rPr lang="id"/>
              <a:t>Secara default @push() akan mengirim data ke posisi paling belakang, jika kita ingin mengirim data ke urutan paling awal, kita bisa gunakan directive @prepend(name)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Stack</a:t>
            </a:r>
            <a:endParaRPr/>
          </a:p>
        </p:txBody>
      </p:sp>
      <p:pic>
        <p:nvPicPr>
          <p:cNvPr id="852" name="Google Shape;852;p143"/>
          <p:cNvPicPr preferRelativeResize="0"/>
          <p:nvPr/>
        </p:nvPicPr>
        <p:blipFill>
          <a:blip r:embed="rId3">
            <a:alphaModFix/>
          </a:blip>
          <a:stretch>
            <a:fillRect/>
          </a:stretch>
        </p:blipFill>
        <p:spPr>
          <a:xfrm>
            <a:off x="152400" y="2006250"/>
            <a:ext cx="6511103" cy="2984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Stack</a:t>
            </a:r>
            <a:endParaRPr/>
          </a:p>
        </p:txBody>
      </p:sp>
      <p:pic>
        <p:nvPicPr>
          <p:cNvPr id="858" name="Google Shape;858;p144"/>
          <p:cNvPicPr preferRelativeResize="0"/>
          <p:nvPr/>
        </p:nvPicPr>
        <p:blipFill>
          <a:blip r:embed="rId3">
            <a:alphaModFix/>
          </a:blip>
          <a:stretch>
            <a:fillRect/>
          </a:stretch>
        </p:blipFill>
        <p:spPr>
          <a:xfrm>
            <a:off x="152400" y="2006250"/>
            <a:ext cx="8839201" cy="224973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Template Inheritance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Template Inheritance</a:t>
            </a:r>
            <a:endParaRPr/>
          </a:p>
        </p:txBody>
      </p:sp>
      <p:sp>
        <p:nvSpPr>
          <p:cNvPr id="869" name="Google Shape;869;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menggunakan @include untuk menggunakan template lain</a:t>
            </a:r>
            <a:endParaRPr/>
          </a:p>
          <a:p>
            <a:pPr indent="-311150" lvl="0" marL="457200" rtl="0" algn="l">
              <a:spcBef>
                <a:spcPts val="0"/>
              </a:spcBef>
              <a:spcAft>
                <a:spcPts val="0"/>
              </a:spcAft>
              <a:buSzPts val="1300"/>
              <a:buChar char="●"/>
            </a:pPr>
            <a:r>
              <a:rPr lang="id"/>
              <a:t>Blade mendukung Template Inheritance, caranya terbalik dengan @include</a:t>
            </a:r>
            <a:endParaRPr/>
          </a:p>
          <a:p>
            <a:pPr indent="-311150" lvl="0" marL="457200" rtl="0" algn="l">
              <a:spcBef>
                <a:spcPts val="0"/>
              </a:spcBef>
              <a:spcAft>
                <a:spcPts val="0"/>
              </a:spcAft>
              <a:buSzPts val="1300"/>
              <a:buChar char="●"/>
            </a:pPr>
            <a:r>
              <a:rPr lang="id"/>
              <a:t>Dalam @include, parent akan melakukan include ke template child nya</a:t>
            </a:r>
            <a:endParaRPr/>
          </a:p>
          <a:p>
            <a:pPr indent="-311150" lvl="0" marL="457200" rtl="0" algn="l">
              <a:spcBef>
                <a:spcPts val="0"/>
              </a:spcBef>
              <a:spcAft>
                <a:spcPts val="0"/>
              </a:spcAft>
              <a:buSzPts val="1300"/>
              <a:buChar char="●"/>
            </a:pPr>
            <a:r>
              <a:rPr lang="id"/>
              <a:t>Dalam Template Inheritance, child yang akan melakukan extends ke parent template, dan child yang akan menentukan isi dari parent nya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Parent Layout</a:t>
            </a:r>
            <a:endParaRPr/>
          </a:p>
        </p:txBody>
      </p:sp>
      <p:sp>
        <p:nvSpPr>
          <p:cNvPr id="875" name="Google Shape;875;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parent layout, kita bisa menggunakan @yield(name, default) untuk lokasi template yang harus dibuat nanti di child layout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Parent Layout</a:t>
            </a:r>
            <a:endParaRPr/>
          </a:p>
        </p:txBody>
      </p:sp>
      <p:pic>
        <p:nvPicPr>
          <p:cNvPr id="881" name="Google Shape;881;p148"/>
          <p:cNvPicPr preferRelativeResize="0"/>
          <p:nvPr/>
        </p:nvPicPr>
        <p:blipFill>
          <a:blip r:embed="rId3">
            <a:alphaModFix/>
          </a:blip>
          <a:stretch>
            <a:fillRect/>
          </a:stretch>
        </p:blipFill>
        <p:spPr>
          <a:xfrm>
            <a:off x="152400" y="2006250"/>
            <a:ext cx="8630404" cy="29848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Child Layout</a:t>
            </a:r>
            <a:endParaRPr/>
          </a:p>
        </p:txBody>
      </p:sp>
      <p:sp>
        <p:nvSpPr>
          <p:cNvPr id="887" name="Google Shape;887;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child layout, kita bisa menggunakan directive @extends(parentlayout)</a:t>
            </a:r>
            <a:endParaRPr/>
          </a:p>
          <a:p>
            <a:pPr indent="-311150" lvl="0" marL="457200" rtl="0" algn="l">
              <a:spcBef>
                <a:spcPts val="0"/>
              </a:spcBef>
              <a:spcAft>
                <a:spcPts val="0"/>
              </a:spcAft>
              <a:buSzPts val="1300"/>
              <a:buChar char="●"/>
            </a:pPr>
            <a:r>
              <a:rPr lang="id"/>
              <a:t>Di dalam child layout, kita bisa membuat @section(name) yang nanti akan dieksekusi di posisi @yield(name) di parent nya</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Child Layout</a:t>
            </a:r>
            <a:endParaRPr/>
          </a:p>
        </p:txBody>
      </p:sp>
      <p:pic>
        <p:nvPicPr>
          <p:cNvPr id="893" name="Google Shape;893;p150"/>
          <p:cNvPicPr preferRelativeResize="0"/>
          <p:nvPr/>
        </p:nvPicPr>
        <p:blipFill>
          <a:blip r:embed="rId3">
            <a:alphaModFix/>
          </a:blip>
          <a:stretch>
            <a:fillRect/>
          </a:stretch>
        </p:blipFill>
        <p:spPr>
          <a:xfrm>
            <a:off x="152400" y="2006250"/>
            <a:ext cx="6404027"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Template Inheritance</a:t>
            </a:r>
            <a:endParaRPr/>
          </a:p>
        </p:txBody>
      </p:sp>
      <p:pic>
        <p:nvPicPr>
          <p:cNvPr id="899" name="Google Shape;899;p151"/>
          <p:cNvPicPr preferRelativeResize="0"/>
          <p:nvPr/>
        </p:nvPicPr>
        <p:blipFill>
          <a:blip r:embed="rId3">
            <a:alphaModFix/>
          </a:blip>
          <a:stretch>
            <a:fillRect/>
          </a:stretch>
        </p:blipFill>
        <p:spPr>
          <a:xfrm>
            <a:off x="152400" y="2006250"/>
            <a:ext cx="8548717" cy="29848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Show Directive</a:t>
            </a:r>
            <a:endParaRPr/>
          </a:p>
        </p:txBody>
      </p:sp>
      <p:sp>
        <p:nvSpPr>
          <p:cNvPr id="905" name="Google Shape;905;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kadang kita ingin membuat default @section(name) di parent layout, namun tetap bisa di override di child layout</a:t>
            </a:r>
            <a:endParaRPr/>
          </a:p>
          <a:p>
            <a:pPr indent="-311150" lvl="0" marL="457200" rtl="0" algn="l">
              <a:spcBef>
                <a:spcPts val="0"/>
              </a:spcBef>
              <a:spcAft>
                <a:spcPts val="0"/>
              </a:spcAft>
              <a:buSzPts val="1300"/>
              <a:buChar char="●"/>
            </a:pPr>
            <a:r>
              <a:rPr lang="id"/>
              <a:t>Kita bisa menggunakan @section(name) di parent layout, namun ditutup dengan @show, bukan @endsection</a:t>
            </a:r>
            <a:endParaRPr/>
          </a:p>
          <a:p>
            <a:pPr indent="-311150" lvl="0" marL="457200" rtl="0" algn="l">
              <a:spcBef>
                <a:spcPts val="0"/>
              </a:spcBef>
              <a:spcAft>
                <a:spcPts val="0"/>
              </a:spcAft>
              <a:buSzPts val="1300"/>
              <a:buChar char="●"/>
            </a:pPr>
            <a:r>
              <a:rPr lang="id"/>
              <a:t>Jika di child layout kita membuat @section(name), secara otomatis @section(name) di parent akan di override, namun jika kita tetap ingin memanggil @section(name) di parent, kita bisa gunakan directive @parent di child layout nya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Parent Layout</a:t>
            </a:r>
            <a:endParaRPr/>
          </a:p>
        </p:txBody>
      </p:sp>
      <p:pic>
        <p:nvPicPr>
          <p:cNvPr id="911" name="Google Shape;911;p153"/>
          <p:cNvPicPr preferRelativeResize="0"/>
          <p:nvPr/>
        </p:nvPicPr>
        <p:blipFill>
          <a:blip r:embed="rId3">
            <a:alphaModFix/>
          </a:blip>
          <a:stretch>
            <a:fillRect/>
          </a:stretch>
        </p:blipFill>
        <p:spPr>
          <a:xfrm>
            <a:off x="152400" y="2006250"/>
            <a:ext cx="6088363"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235" name="Google Shape;235;p37"/>
          <p:cNvPicPr preferRelativeResize="0"/>
          <p:nvPr/>
        </p:nvPicPr>
        <p:blipFill>
          <a:blip r:embed="rId3">
            <a:alphaModFix/>
          </a:blip>
          <a:stretch>
            <a:fillRect/>
          </a:stretch>
        </p:blipFill>
        <p:spPr>
          <a:xfrm>
            <a:off x="152400" y="2006250"/>
            <a:ext cx="8413817" cy="29848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Child Layout</a:t>
            </a:r>
            <a:endParaRPr/>
          </a:p>
        </p:txBody>
      </p:sp>
      <p:pic>
        <p:nvPicPr>
          <p:cNvPr id="917" name="Google Shape;917;p154"/>
          <p:cNvPicPr preferRelativeResize="0"/>
          <p:nvPr/>
        </p:nvPicPr>
        <p:blipFill>
          <a:blip r:embed="rId3">
            <a:alphaModFix/>
          </a:blip>
          <a:stretch>
            <a:fillRect/>
          </a:stretch>
        </p:blipFill>
        <p:spPr>
          <a:xfrm>
            <a:off x="152400" y="2006250"/>
            <a:ext cx="6072332"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Template Inheritance</a:t>
            </a:r>
            <a:endParaRPr/>
          </a:p>
        </p:txBody>
      </p:sp>
      <p:pic>
        <p:nvPicPr>
          <p:cNvPr id="923" name="Google Shape;923;p155"/>
          <p:cNvPicPr preferRelativeResize="0"/>
          <p:nvPr/>
        </p:nvPicPr>
        <p:blipFill>
          <a:blip r:embed="rId3">
            <a:alphaModFix/>
          </a:blip>
          <a:stretch>
            <a:fillRect/>
          </a:stretch>
        </p:blipFill>
        <p:spPr>
          <a:xfrm>
            <a:off x="152400" y="2006250"/>
            <a:ext cx="8266635"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Injection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Injection</a:t>
            </a:r>
            <a:endParaRPr/>
          </a:p>
        </p:txBody>
      </p:sp>
      <p:sp>
        <p:nvSpPr>
          <p:cNvPr id="934" name="Google Shape;934;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mendukung directive @inject(variable, service) untuk mengambil object dari Service Container</a:t>
            </a:r>
            <a:endParaRPr/>
          </a:p>
          <a:p>
            <a:pPr indent="-311150" lvl="0" marL="457200" rtl="0" algn="l">
              <a:spcBef>
                <a:spcPts val="0"/>
              </a:spcBef>
              <a:spcAft>
                <a:spcPts val="0"/>
              </a:spcAft>
              <a:buSzPts val="1300"/>
              <a:buChar char="●"/>
            </a:pPr>
            <a:r>
              <a:rPr lang="id"/>
              <a:t>Secara otomatis data object akan di inject ke variable yang disebutkan di directive @inject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a:t>
            </a:r>
            <a:endParaRPr/>
          </a:p>
        </p:txBody>
      </p:sp>
      <p:pic>
        <p:nvPicPr>
          <p:cNvPr id="940" name="Google Shape;940;p158"/>
          <p:cNvPicPr preferRelativeResize="0"/>
          <p:nvPr/>
        </p:nvPicPr>
        <p:blipFill>
          <a:blip r:embed="rId3">
            <a:alphaModFix/>
          </a:blip>
          <a:stretch>
            <a:fillRect/>
          </a:stretch>
        </p:blipFill>
        <p:spPr>
          <a:xfrm>
            <a:off x="152400" y="2006250"/>
            <a:ext cx="8272968" cy="298484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ke AppServiceProvider</a:t>
            </a:r>
            <a:endParaRPr/>
          </a:p>
        </p:txBody>
      </p:sp>
      <p:pic>
        <p:nvPicPr>
          <p:cNvPr id="946" name="Google Shape;946;p159"/>
          <p:cNvPicPr preferRelativeResize="0"/>
          <p:nvPr/>
        </p:nvPicPr>
        <p:blipFill>
          <a:blip r:embed="rId3">
            <a:alphaModFix/>
          </a:blip>
          <a:stretch>
            <a:fillRect/>
          </a:stretch>
        </p:blipFill>
        <p:spPr>
          <a:xfrm>
            <a:off x="152400" y="2006250"/>
            <a:ext cx="6722715" cy="298484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Service Injection</a:t>
            </a:r>
            <a:endParaRPr/>
          </a:p>
        </p:txBody>
      </p:sp>
      <p:pic>
        <p:nvPicPr>
          <p:cNvPr id="952" name="Google Shape;952;p160"/>
          <p:cNvPicPr preferRelativeResize="0"/>
          <p:nvPr/>
        </p:nvPicPr>
        <p:blipFill>
          <a:blip r:embed="rId3">
            <a:alphaModFix/>
          </a:blip>
          <a:stretch>
            <a:fillRect/>
          </a:stretch>
        </p:blipFill>
        <p:spPr>
          <a:xfrm>
            <a:off x="152400" y="2006250"/>
            <a:ext cx="8839201" cy="286987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Injection</a:t>
            </a:r>
            <a:endParaRPr/>
          </a:p>
        </p:txBody>
      </p:sp>
      <p:pic>
        <p:nvPicPr>
          <p:cNvPr id="958" name="Google Shape;958;p161"/>
          <p:cNvPicPr preferRelativeResize="0"/>
          <p:nvPr/>
        </p:nvPicPr>
        <p:blipFill>
          <a:blip r:embed="rId3">
            <a:alphaModFix/>
          </a:blip>
          <a:stretch>
            <a:fillRect/>
          </a:stretch>
        </p:blipFill>
        <p:spPr>
          <a:xfrm>
            <a:off x="152400" y="2006250"/>
            <a:ext cx="8839200" cy="240093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Blade Template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Facade</a:t>
            </a:r>
            <a:endParaRPr/>
          </a:p>
        </p:txBody>
      </p:sp>
      <p:sp>
        <p:nvSpPr>
          <p:cNvPr id="969" name="Google Shape;969;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juga memiliki Facade yang bisa kita gunakan untuk menggunakan Blade Template</a:t>
            </a:r>
            <a:endParaRPr/>
          </a:p>
          <a:p>
            <a:pPr indent="-311150" lvl="0" marL="457200" rtl="0" algn="l">
              <a:spcBef>
                <a:spcPts val="0"/>
              </a:spcBef>
              <a:spcAft>
                <a:spcPts val="0"/>
              </a:spcAft>
              <a:buSzPts val="1300"/>
              <a:buChar char="●"/>
            </a:pPr>
            <a:r>
              <a:rPr lang="id"/>
              <a:t>Ini akan mempermudah kita ketika kita ingin mengakses Blade Template dari Class seperti contohnya dari Controller</a:t>
            </a:r>
            <a:endParaRPr/>
          </a:p>
          <a:p>
            <a:pPr indent="-311150" lvl="0" marL="457200" rtl="0" algn="l">
              <a:spcBef>
                <a:spcPts val="0"/>
              </a:spcBef>
              <a:spcAft>
                <a:spcPts val="0"/>
              </a:spcAft>
              <a:buSzPts val="1300"/>
              <a:buChar char="●"/>
            </a:pPr>
            <a:r>
              <a:rPr lang="id"/>
              <a:t>Ada banyak sekali fitur yang terdapat di Blade Facade yang bisa kita gunakan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https://laravel.com/api/9.x/Illuminate/Support/Facades/Blade.html</a:t>
            </a:r>
            <a:r>
              <a:rPr lang="id"/>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 / Controller</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Blade Template</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bisa kita gunakan dengan Blade Facade adalah, Inline Template</a:t>
            </a:r>
            <a:endParaRPr/>
          </a:p>
          <a:p>
            <a:pPr indent="-311150" lvl="0" marL="457200" rtl="0" algn="l">
              <a:spcBef>
                <a:spcPts val="0"/>
              </a:spcBef>
              <a:spcAft>
                <a:spcPts val="0"/>
              </a:spcAft>
              <a:buSzPts val="1300"/>
              <a:buChar char="●"/>
            </a:pPr>
            <a:r>
              <a:rPr lang="id"/>
              <a:t>Inline Template adalah kemampuan dimana kita bisa me-render template tanpa harus membuat file template, cukup menggunakan string saja</a:t>
            </a:r>
            <a:endParaRPr/>
          </a:p>
          <a:p>
            <a:pPr indent="-311150" lvl="0" marL="457200" rtl="0" algn="l">
              <a:spcBef>
                <a:spcPts val="0"/>
              </a:spcBef>
              <a:spcAft>
                <a:spcPts val="0"/>
              </a:spcAft>
              <a:buSzPts val="1300"/>
              <a:buChar char="●"/>
            </a:pPr>
            <a:r>
              <a:rPr lang="id"/>
              <a:t>Kita bisa menggunakan method Blade::render(template, data)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Inline Blade Template</a:t>
            </a:r>
            <a:endParaRPr/>
          </a:p>
        </p:txBody>
      </p:sp>
      <p:pic>
        <p:nvPicPr>
          <p:cNvPr id="981" name="Google Shape;981;p165"/>
          <p:cNvPicPr preferRelativeResize="0"/>
          <p:nvPr/>
        </p:nvPicPr>
        <p:blipFill>
          <a:blip r:embed="rId3">
            <a:alphaModFix/>
          </a:blip>
          <a:stretch>
            <a:fillRect/>
          </a:stretch>
        </p:blipFill>
        <p:spPr>
          <a:xfrm>
            <a:off x="152400" y="2006250"/>
            <a:ext cx="8839201" cy="205987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Extending Blade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Extending Blade</a:t>
            </a:r>
            <a:endParaRPr/>
          </a:p>
        </p:txBody>
      </p:sp>
      <p:sp>
        <p:nvSpPr>
          <p:cNvPr id="992" name="Google Shape;992;p1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Facade juga bisa kita gunakan untuk menambahkan custom directive</a:t>
            </a:r>
            <a:endParaRPr/>
          </a:p>
          <a:p>
            <a:pPr indent="-311150" lvl="0" marL="457200" rtl="0" algn="l">
              <a:spcBef>
                <a:spcPts val="0"/>
              </a:spcBef>
              <a:spcAft>
                <a:spcPts val="0"/>
              </a:spcAft>
              <a:buSzPts val="1300"/>
              <a:buChar char="●"/>
            </a:pPr>
            <a:r>
              <a:rPr lang="id"/>
              <a:t>Sehingga kita bisa membuat directive sendiri, dan bisa digunakan di Blade Template menggunakan method Blade::directive(nama, function)</a:t>
            </a:r>
            <a:endParaRPr/>
          </a:p>
          <a:p>
            <a:pPr indent="-311150" lvl="0" marL="457200" rtl="0" algn="l">
              <a:spcBef>
                <a:spcPts val="0"/>
              </a:spcBef>
              <a:spcAft>
                <a:spcPts val="0"/>
              </a:spcAft>
              <a:buSzPts val="1300"/>
              <a:buChar char="●"/>
            </a:pPr>
            <a:r>
              <a:rPr lang="id"/>
              <a:t>Agar aman, kita perlu meregistrasi directive di Service Provider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Extending Blade</a:t>
            </a:r>
            <a:endParaRPr/>
          </a:p>
        </p:txBody>
      </p:sp>
      <p:pic>
        <p:nvPicPr>
          <p:cNvPr id="998" name="Google Shape;998;p168"/>
          <p:cNvPicPr preferRelativeResize="0"/>
          <p:nvPr/>
        </p:nvPicPr>
        <p:blipFill>
          <a:blip r:embed="rId3">
            <a:alphaModFix/>
          </a:blip>
          <a:stretch>
            <a:fillRect/>
          </a:stretch>
        </p:blipFill>
        <p:spPr>
          <a:xfrm>
            <a:off x="152400" y="2006250"/>
            <a:ext cx="7807311"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 Extending Blade</a:t>
            </a:r>
            <a:endParaRPr/>
          </a:p>
        </p:txBody>
      </p:sp>
      <p:pic>
        <p:nvPicPr>
          <p:cNvPr id="1004" name="Google Shape;1004;p169"/>
          <p:cNvPicPr preferRelativeResize="0"/>
          <p:nvPr/>
        </p:nvPicPr>
        <p:blipFill>
          <a:blip r:embed="rId3">
            <a:alphaModFix/>
          </a:blip>
          <a:stretch>
            <a:fillRect/>
          </a:stretch>
        </p:blipFill>
        <p:spPr>
          <a:xfrm>
            <a:off x="152400" y="2006250"/>
            <a:ext cx="8437941" cy="2984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Extending Blade</a:t>
            </a:r>
            <a:endParaRPr/>
          </a:p>
        </p:txBody>
      </p:sp>
      <p:pic>
        <p:nvPicPr>
          <p:cNvPr id="1010" name="Google Shape;1010;p170"/>
          <p:cNvPicPr preferRelativeResize="0"/>
          <p:nvPr/>
        </p:nvPicPr>
        <p:blipFill>
          <a:blip r:embed="rId3">
            <a:alphaModFix/>
          </a:blip>
          <a:stretch>
            <a:fillRect/>
          </a:stretch>
        </p:blipFill>
        <p:spPr>
          <a:xfrm>
            <a:off x="152400" y="2006250"/>
            <a:ext cx="8839200" cy="206489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Custom Echo Handler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Custom Echo Handler</a:t>
            </a:r>
            <a:endParaRPr/>
          </a:p>
        </p:txBody>
      </p:sp>
      <p:sp>
        <p:nvSpPr>
          <p:cNvPr id="1021" name="Google Shape;102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 $variable }}, secara otomatis Blade Template akan mengkonversi menjadi echo (</a:t>
            </a:r>
            <a:r>
              <a:rPr lang="id"/>
              <a:t>$variable</a:t>
            </a:r>
            <a:r>
              <a:rPr lang="id"/>
              <a:t>)--&gt;__toString()</a:t>
            </a:r>
            <a:endParaRPr/>
          </a:p>
          <a:p>
            <a:pPr indent="-311150" lvl="0" marL="457200" rtl="0" algn="l">
              <a:spcBef>
                <a:spcPts val="0"/>
              </a:spcBef>
              <a:spcAft>
                <a:spcPts val="0"/>
              </a:spcAft>
              <a:buSzPts val="1300"/>
              <a:buChar char="●"/>
            </a:pPr>
            <a:r>
              <a:rPr lang="id"/>
              <a:t>Pada kasus tertentu, mungkin kita ingin mengubah nya, misal ketika datanya berubah class tertentu, kita ingin mengubah hasil String nya</a:t>
            </a:r>
            <a:endParaRPr/>
          </a:p>
          <a:p>
            <a:pPr indent="-311150" lvl="0" marL="457200" rtl="0" algn="l">
              <a:spcBef>
                <a:spcPts val="0"/>
              </a:spcBef>
              <a:spcAft>
                <a:spcPts val="0"/>
              </a:spcAft>
              <a:buSzPts val="1300"/>
              <a:buChar char="●"/>
            </a:pPr>
            <a:r>
              <a:rPr lang="id"/>
              <a:t>Kita bisa menggunakan Facade Blade untuk mengubahnya, dengan cara menggunakan method Blade::stringable(class, function)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Model</a:t>
            </a:r>
            <a:endParaRPr/>
          </a:p>
        </p:txBody>
      </p:sp>
      <p:pic>
        <p:nvPicPr>
          <p:cNvPr id="1027" name="Google Shape;1027;p173"/>
          <p:cNvPicPr preferRelativeResize="0"/>
          <p:nvPr/>
        </p:nvPicPr>
        <p:blipFill>
          <a:blip r:embed="rId3">
            <a:alphaModFix/>
          </a:blip>
          <a:stretch>
            <a:fillRect/>
          </a:stretch>
        </p:blipFill>
        <p:spPr>
          <a:xfrm>
            <a:off x="152400" y="2006250"/>
            <a:ext cx="8839200" cy="28026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247" name="Google Shape;247;p39"/>
          <p:cNvPicPr preferRelativeResize="0"/>
          <p:nvPr/>
        </p:nvPicPr>
        <p:blipFill>
          <a:blip r:embed="rId3">
            <a:alphaModFix/>
          </a:blip>
          <a:stretch>
            <a:fillRect/>
          </a:stretch>
        </p:blipFill>
        <p:spPr>
          <a:xfrm>
            <a:off x="152400" y="2006250"/>
            <a:ext cx="8839202" cy="149495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 Echo Handler</a:t>
            </a:r>
            <a:endParaRPr/>
          </a:p>
        </p:txBody>
      </p:sp>
      <p:pic>
        <p:nvPicPr>
          <p:cNvPr id="1033" name="Google Shape;1033;p174"/>
          <p:cNvPicPr preferRelativeResize="0"/>
          <p:nvPr/>
        </p:nvPicPr>
        <p:blipFill>
          <a:blip r:embed="rId3">
            <a:alphaModFix/>
          </a:blip>
          <a:stretch>
            <a:fillRect/>
          </a:stretch>
        </p:blipFill>
        <p:spPr>
          <a:xfrm>
            <a:off x="152400" y="2006250"/>
            <a:ext cx="8227902"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1039" name="Google Shape;1039;p175"/>
          <p:cNvPicPr preferRelativeResize="0"/>
          <p:nvPr/>
        </p:nvPicPr>
        <p:blipFill>
          <a:blip r:embed="rId3">
            <a:alphaModFix/>
          </a:blip>
          <a:stretch>
            <a:fillRect/>
          </a:stretch>
        </p:blipFill>
        <p:spPr>
          <a:xfrm>
            <a:off x="152400" y="2006250"/>
            <a:ext cx="8839201" cy="292586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Custom Echo Handler</a:t>
            </a:r>
            <a:endParaRPr/>
          </a:p>
        </p:txBody>
      </p:sp>
      <p:pic>
        <p:nvPicPr>
          <p:cNvPr id="1045" name="Google Shape;1045;p176"/>
          <p:cNvPicPr preferRelativeResize="0"/>
          <p:nvPr/>
        </p:nvPicPr>
        <p:blipFill>
          <a:blip r:embed="rId3">
            <a:alphaModFix/>
          </a:blip>
          <a:stretch>
            <a:fillRect/>
          </a:stretch>
        </p:blipFill>
        <p:spPr>
          <a:xfrm>
            <a:off x="152400" y="2006250"/>
            <a:ext cx="8839204" cy="29464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Optimize Template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Template</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Template</a:t>
            </a:r>
            <a:endParaRPr/>
          </a:p>
        </p:txBody>
      </p:sp>
      <p:sp>
        <p:nvSpPr>
          <p:cNvPr id="1062" name="Google Shape;1062;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073" name="Google Shape;1073;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Component</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253" name="Google Shape;253;p40"/>
          <p:cNvPicPr preferRelativeResize="0"/>
          <p:nvPr/>
        </p:nvPicPr>
        <p:blipFill>
          <a:blip r:embed="rId3">
            <a:alphaModFix/>
          </a:blip>
          <a:stretch>
            <a:fillRect/>
          </a:stretch>
        </p:blipFill>
        <p:spPr>
          <a:xfrm>
            <a:off x="152400" y="2006250"/>
            <a:ext cx="8839200" cy="24399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259" name="Google Shape;25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265" name="Google Shape;265;p42"/>
          <p:cNvPicPr preferRelativeResize="0"/>
          <p:nvPr/>
        </p:nvPicPr>
        <p:blipFill>
          <a:blip r:embed="rId3">
            <a:alphaModFix/>
          </a:blip>
          <a:stretch>
            <a:fillRect/>
          </a:stretch>
        </p:blipFill>
        <p:spPr>
          <a:xfrm>
            <a:off x="152400" y="2006250"/>
            <a:ext cx="8839200" cy="276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271" name="Google Shape;271;p43"/>
          <p:cNvPicPr preferRelativeResize="0"/>
          <p:nvPr/>
        </p:nvPicPr>
        <p:blipFill>
          <a:blip r:embed="rId3">
            <a:alphaModFix/>
          </a:blip>
          <a:stretch>
            <a:fillRect/>
          </a:stretch>
        </p:blipFill>
        <p:spPr>
          <a:xfrm>
            <a:off x="152400" y="3354249"/>
            <a:ext cx="7385375" cy="1683425"/>
          </a:xfrm>
          <a:prstGeom prst="rect">
            <a:avLst/>
          </a:prstGeom>
          <a:noFill/>
          <a:ln>
            <a:noFill/>
          </a:ln>
        </p:spPr>
      </p:pic>
      <p:pic>
        <p:nvPicPr>
          <p:cNvPr id="272" name="Google Shape;272;p43"/>
          <p:cNvPicPr preferRelativeResize="0"/>
          <p:nvPr/>
        </p:nvPicPr>
        <p:blipFill>
          <a:blip r:embed="rId4">
            <a:alphaModFix/>
          </a:blip>
          <a:stretch>
            <a:fillRect/>
          </a:stretch>
        </p:blipFill>
        <p:spPr>
          <a:xfrm>
            <a:off x="152400" y="1829513"/>
            <a:ext cx="8265751" cy="14844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278" name="Google Shape;278;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284" name="Google Shape;284;p45"/>
          <p:cNvPicPr preferRelativeResize="0"/>
          <p:nvPr/>
        </p:nvPicPr>
        <p:blipFill>
          <a:blip r:embed="rId3">
            <a:alphaModFix/>
          </a:blip>
          <a:stretch>
            <a:fillRect/>
          </a:stretch>
        </p:blipFill>
        <p:spPr>
          <a:xfrm>
            <a:off x="152400" y="2006250"/>
            <a:ext cx="8839201" cy="1612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295" name="Google Shape;295;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mendukung komentar, dengan menggunakan {{-- isi komentar --}}</a:t>
            </a:r>
            <a:endParaRPr/>
          </a:p>
          <a:p>
            <a:pPr indent="-311150" lvl="0" marL="457200" rtl="0" algn="l">
              <a:spcBef>
                <a:spcPts val="0"/>
              </a:spcBef>
              <a:spcAft>
                <a:spcPts val="0"/>
              </a:spcAft>
              <a:buSzPts val="1300"/>
              <a:buChar char="●"/>
            </a:pPr>
            <a:r>
              <a:rPr lang="id"/>
              <a:t>Isi komentar secara otomatis tidak akan dieksekusi, dan tidak akan ditampilkan juga di hasil HTML 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301" name="Google Shape;301;p48"/>
          <p:cNvPicPr preferRelativeResize="0"/>
          <p:nvPr/>
        </p:nvPicPr>
        <p:blipFill>
          <a:blip r:embed="rId3">
            <a:alphaModFix/>
          </a:blip>
          <a:stretch>
            <a:fillRect/>
          </a:stretch>
        </p:blipFill>
        <p:spPr>
          <a:xfrm>
            <a:off x="152400" y="2006250"/>
            <a:ext cx="8839201" cy="25751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Comment</a:t>
            </a:r>
            <a:endParaRPr/>
          </a:p>
        </p:txBody>
      </p:sp>
      <p:pic>
        <p:nvPicPr>
          <p:cNvPr id="307" name="Google Shape;307;p49"/>
          <p:cNvPicPr preferRelativeResize="0"/>
          <p:nvPr/>
        </p:nvPicPr>
        <p:blipFill>
          <a:blip r:embed="rId3">
            <a:alphaModFix/>
          </a:blip>
          <a:stretch>
            <a:fillRect/>
          </a:stretch>
        </p:blipFill>
        <p:spPr>
          <a:xfrm>
            <a:off x="152400" y="2006250"/>
            <a:ext cx="8839200" cy="21260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Encoding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Encoding</a:t>
            </a:r>
            <a:endParaRPr/>
          </a:p>
        </p:txBody>
      </p:sp>
      <p:sp>
        <p:nvSpPr>
          <p:cNvPr id="318" name="Google Shape;318;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menampilkan data di Blade Template menggunakan {{}}, secara otomatis Blade akan memanggil function htmlspecialchars(data) untuk memastikan data aman dari tag HTML yang bisa menyebabkan XSS Attack (Cross Site Scripting)</a:t>
            </a:r>
            <a:endParaRPr/>
          </a:p>
          <a:p>
            <a:pPr indent="-311150" lvl="0" marL="457200" rtl="0" algn="l">
              <a:spcBef>
                <a:spcPts val="0"/>
              </a:spcBef>
              <a:spcAft>
                <a:spcPts val="0"/>
              </a:spcAft>
              <a:buSzPts val="1300"/>
              <a:buChar char="●"/>
            </a:pPr>
            <a:r>
              <a:rPr lang="id"/>
              <a:t>Namun jika kita ingin menampilkan tanpa di escape, maka kita bisa menggunakan {!! $variable !!}</a:t>
            </a:r>
            <a:endParaRPr/>
          </a:p>
          <a:p>
            <a:pPr indent="-311150" lvl="0" marL="457200" rtl="0" algn="l">
              <a:spcBef>
                <a:spcPts val="0"/>
              </a:spcBef>
              <a:spcAft>
                <a:spcPts val="0"/>
              </a:spcAft>
              <a:buSzPts val="1300"/>
              <a:buChar char="●"/>
            </a:pPr>
            <a:r>
              <a:rPr lang="id"/>
              <a:t>Namun harap hati-hati, karena jika tidak hati-hati, kita bisa terkena serangan XSS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Encoding</a:t>
            </a:r>
            <a:endParaRPr/>
          </a:p>
        </p:txBody>
      </p:sp>
      <p:pic>
        <p:nvPicPr>
          <p:cNvPr id="324" name="Google Shape;324;p52"/>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a:t>
            </a:r>
            <a:endParaRPr/>
          </a:p>
        </p:txBody>
      </p:sp>
      <p:pic>
        <p:nvPicPr>
          <p:cNvPr id="330" name="Google Shape;330;p53"/>
          <p:cNvPicPr preferRelativeResize="0"/>
          <p:nvPr/>
        </p:nvPicPr>
        <p:blipFill>
          <a:blip r:embed="rId3">
            <a:alphaModFix/>
          </a:blip>
          <a:stretch>
            <a:fillRect/>
          </a:stretch>
        </p:blipFill>
        <p:spPr>
          <a:xfrm>
            <a:off x="152400" y="2006250"/>
            <a:ext cx="8839199" cy="15848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HTML Encoding</a:t>
            </a:r>
            <a:endParaRPr/>
          </a:p>
        </p:txBody>
      </p:sp>
      <p:pic>
        <p:nvPicPr>
          <p:cNvPr id="336" name="Google Shape;336;p54"/>
          <p:cNvPicPr preferRelativeResize="0"/>
          <p:nvPr/>
        </p:nvPicPr>
        <p:blipFill>
          <a:blip r:embed="rId3">
            <a:alphaModFix/>
          </a:blip>
          <a:stretch>
            <a:fillRect/>
          </a:stretch>
        </p:blipFill>
        <p:spPr>
          <a:xfrm>
            <a:off x="152400" y="2006250"/>
            <a:ext cx="5781675" cy="1533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Disabled Blade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Disabled Blade</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menggunakan tanda kurung kurawal untuk menampilkan variable</a:t>
            </a:r>
            <a:endParaRPr/>
          </a:p>
          <a:p>
            <a:pPr indent="-311150" lvl="0" marL="457200" rtl="0" algn="l">
              <a:spcBef>
                <a:spcPts val="0"/>
              </a:spcBef>
              <a:spcAft>
                <a:spcPts val="0"/>
              </a:spcAft>
              <a:buSzPts val="1300"/>
              <a:buChar char="●"/>
            </a:pPr>
            <a:r>
              <a:rPr lang="id"/>
              <a:t>Saat kita membuat web, kadang kita ingin menampilkan tulisan seperti perintah-perintah yang ada di Blade</a:t>
            </a:r>
            <a:endParaRPr/>
          </a:p>
          <a:p>
            <a:pPr indent="-311150" lvl="0" marL="457200" rtl="0" algn="l">
              <a:spcBef>
                <a:spcPts val="0"/>
              </a:spcBef>
              <a:spcAft>
                <a:spcPts val="0"/>
              </a:spcAft>
              <a:buSzPts val="1300"/>
              <a:buChar char="●"/>
            </a:pPr>
            <a:r>
              <a:rPr lang="id"/>
              <a:t>Hal ini akan menimbulkan perintah-perintah tersebut akan dieksekusi oleh Blade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Tanda @</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bagian yang kita ingin Blade Template tidak dieksekusi, kita bisa menambahkan @ diawal perintah Blade Template nya</a:t>
            </a:r>
            <a:endParaRPr/>
          </a:p>
          <a:p>
            <a:pPr indent="-311150" lvl="0" marL="457200" rtl="0" algn="l">
              <a:spcBef>
                <a:spcPts val="0"/>
              </a:spcBef>
              <a:spcAft>
                <a:spcPts val="0"/>
              </a:spcAft>
              <a:buSzPts val="1300"/>
              <a:buChar char="●"/>
            </a:pPr>
            <a:r>
              <a:rPr lang="id"/>
              <a:t>Misalnya @{{ $eko }}, maka akan ditampilkan apa adanya tanpa @</a:t>
            </a:r>
            <a:endParaRPr/>
          </a:p>
          <a:p>
            <a:pPr indent="-311150" lvl="0" marL="457200" rtl="0" algn="l">
              <a:spcBef>
                <a:spcPts val="0"/>
              </a:spcBef>
              <a:spcAft>
                <a:spcPts val="0"/>
              </a:spcAft>
              <a:buSzPts val="1300"/>
              <a:buChar char="●"/>
            </a:pPr>
            <a:r>
              <a:rPr lang="id"/>
              <a:t>Misalnya @@if, maka hasilnya akan ditampilkan apa adanya tanpa @ pertama</a:t>
            </a:r>
            <a:endParaRPr/>
          </a:p>
          <a:p>
            <a:pPr indent="-311150" lvl="0" marL="457200" rtl="0" algn="l">
              <a:spcBef>
                <a:spcPts val="0"/>
              </a:spcBef>
              <a:spcAft>
                <a:spcPts val="0"/>
              </a:spcAft>
              <a:buSzPts val="1300"/>
              <a:buChar char="●"/>
            </a:pPr>
            <a:r>
              <a:rPr lang="id"/>
              <a:t>Namun jika misal terdapat banyak baris yang kita harapkan tidak menggunakan Blade Template, kita bisa menggunakan perintah @verbatim dan diakhiri dengan @endverbatim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Disabled Blade</a:t>
            </a:r>
            <a:endParaRPr/>
          </a:p>
        </p:txBody>
      </p:sp>
      <p:pic>
        <p:nvPicPr>
          <p:cNvPr id="359" name="Google Shape;359;p58"/>
          <p:cNvPicPr preferRelativeResize="0"/>
          <p:nvPr/>
        </p:nvPicPr>
        <p:blipFill>
          <a:blip r:embed="rId3">
            <a:alphaModFix/>
          </a:blip>
          <a:stretch>
            <a:fillRect/>
          </a:stretch>
        </p:blipFill>
        <p:spPr>
          <a:xfrm>
            <a:off x="152400" y="2006250"/>
            <a:ext cx="6992137"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Disabled Blade</a:t>
            </a:r>
            <a:endParaRPr/>
          </a:p>
        </p:txBody>
      </p:sp>
      <p:pic>
        <p:nvPicPr>
          <p:cNvPr id="365" name="Google Shape;365;p59"/>
          <p:cNvPicPr preferRelativeResize="0"/>
          <p:nvPr/>
        </p:nvPicPr>
        <p:blipFill>
          <a:blip r:embed="rId3">
            <a:alphaModFix/>
          </a:blip>
          <a:stretch>
            <a:fillRect/>
          </a:stretch>
        </p:blipFill>
        <p:spPr>
          <a:xfrm>
            <a:off x="152400" y="2006250"/>
            <a:ext cx="8839197" cy="19144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If Statement</a:t>
            </a:r>
            <a:endParaRPr/>
          </a:p>
        </p:txBody>
      </p:sp>
      <p:sp>
        <p:nvSpPr>
          <p:cNvPr id="376" name="Google Shape;376;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mendukung percabangan if menggunakan perintah/directive @if, @elseif, @else dan @endif</a:t>
            </a:r>
            <a:endParaRPr/>
          </a:p>
          <a:p>
            <a:pPr indent="-311150" lvl="0" marL="457200" rtl="0" algn="l">
              <a:spcBef>
                <a:spcPts val="0"/>
              </a:spcBef>
              <a:spcAft>
                <a:spcPts val="0"/>
              </a:spcAft>
              <a:buSzPts val="1300"/>
              <a:buChar char="●"/>
            </a:pPr>
            <a:r>
              <a:rPr lang="id"/>
              <a:t>Perintah ini hampir mirip dengan kode PHP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If Statement</a:t>
            </a:r>
            <a:endParaRPr/>
          </a:p>
        </p:txBody>
      </p:sp>
      <p:pic>
        <p:nvPicPr>
          <p:cNvPr id="382" name="Google Shape;382;p62"/>
          <p:cNvPicPr preferRelativeResize="0"/>
          <p:nvPr/>
        </p:nvPicPr>
        <p:blipFill>
          <a:blip r:embed="rId3">
            <a:alphaModFix/>
          </a:blip>
          <a:stretch>
            <a:fillRect/>
          </a:stretch>
        </p:blipFill>
        <p:spPr>
          <a:xfrm>
            <a:off x="152400" y="2006250"/>
            <a:ext cx="6818687"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If Statement</a:t>
            </a:r>
            <a:endParaRPr/>
          </a:p>
        </p:txBody>
      </p:sp>
      <p:pic>
        <p:nvPicPr>
          <p:cNvPr id="388" name="Google Shape;388;p63"/>
          <p:cNvPicPr preferRelativeResize="0"/>
          <p:nvPr/>
        </p:nvPicPr>
        <p:blipFill>
          <a:blip r:embed="rId3">
            <a:alphaModFix/>
          </a:blip>
          <a:stretch>
            <a:fillRect/>
          </a:stretch>
        </p:blipFill>
        <p:spPr>
          <a:xfrm>
            <a:off x="152400" y="2006250"/>
            <a:ext cx="852240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Unless</a:t>
            </a:r>
            <a:r>
              <a:rPr lang="id"/>
              <a:t> Statement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Unless Statement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mendukung directive @unless dan @endunless</a:t>
            </a:r>
            <a:endParaRPr/>
          </a:p>
          <a:p>
            <a:pPr indent="-311150" lvl="0" marL="457200" rtl="0" algn="l">
              <a:spcBef>
                <a:spcPts val="0"/>
              </a:spcBef>
              <a:spcAft>
                <a:spcPts val="0"/>
              </a:spcAft>
              <a:buSzPts val="1300"/>
              <a:buChar char="●"/>
            </a:pPr>
            <a:r>
              <a:rPr lang="id"/>
              <a:t>Directive ini digunakan kebalikan dari if statement, dimana jika nilainya false, maka isi body akan eksekusi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Unless</a:t>
            </a:r>
            <a:endParaRPr/>
          </a:p>
        </p:txBody>
      </p:sp>
      <p:pic>
        <p:nvPicPr>
          <p:cNvPr id="405" name="Google Shape;405;p66"/>
          <p:cNvPicPr preferRelativeResize="0"/>
          <p:nvPr/>
        </p:nvPicPr>
        <p:blipFill>
          <a:blip r:embed="rId3">
            <a:alphaModFix/>
          </a:blip>
          <a:stretch>
            <a:fillRect/>
          </a:stretch>
        </p:blipFill>
        <p:spPr>
          <a:xfrm>
            <a:off x="152400" y="2006250"/>
            <a:ext cx="8839200" cy="259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Unless</a:t>
            </a:r>
            <a:endParaRPr/>
          </a:p>
        </p:txBody>
      </p:sp>
      <p:pic>
        <p:nvPicPr>
          <p:cNvPr id="411" name="Google Shape;411;p67"/>
          <p:cNvPicPr preferRelativeResize="0"/>
          <p:nvPr/>
        </p:nvPicPr>
        <p:blipFill>
          <a:blip r:embed="rId3">
            <a:alphaModFix/>
          </a:blip>
          <a:stretch>
            <a:fillRect/>
          </a:stretch>
        </p:blipFill>
        <p:spPr>
          <a:xfrm>
            <a:off x="152400" y="2006250"/>
            <a:ext cx="8839198" cy="25191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Isset dan Empty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Isset dan Empty</a:t>
            </a:r>
            <a:endParaRPr/>
          </a:p>
        </p:txBody>
      </p:sp>
      <p:sp>
        <p:nvSpPr>
          <p:cNvPr id="422" name="Google Shape;422;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memiliki directive @isset dan @empty</a:t>
            </a:r>
            <a:endParaRPr/>
          </a:p>
          <a:p>
            <a:pPr indent="-311150" lvl="0" marL="457200" rtl="0" algn="l">
              <a:spcBef>
                <a:spcPts val="0"/>
              </a:spcBef>
              <a:spcAft>
                <a:spcPts val="0"/>
              </a:spcAft>
              <a:buSzPts val="1300"/>
              <a:buChar char="●"/>
            </a:pPr>
            <a:r>
              <a:rPr lang="id"/>
              <a:t>@isset digunakan untuk mengecek apakah sebuah variable ada dan tidak bernilai null</a:t>
            </a:r>
            <a:endParaRPr/>
          </a:p>
          <a:p>
            <a:pPr indent="-311150" lvl="0" marL="457200" rtl="0" algn="l">
              <a:spcBef>
                <a:spcPts val="0"/>
              </a:spcBef>
              <a:spcAft>
                <a:spcPts val="0"/>
              </a:spcAft>
              <a:buSzPts val="1300"/>
              <a:buChar char="●"/>
            </a:pPr>
            <a:r>
              <a:rPr lang="id"/>
              <a:t>@empty digunakan untuk mengecek apakah sebuah variable merupakan array kosong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Isset dan Empty</a:t>
            </a:r>
            <a:endParaRPr/>
          </a:p>
        </p:txBody>
      </p:sp>
      <p:pic>
        <p:nvPicPr>
          <p:cNvPr id="428" name="Google Shape;428;p70"/>
          <p:cNvPicPr preferRelativeResize="0"/>
          <p:nvPr/>
        </p:nvPicPr>
        <p:blipFill>
          <a:blip r:embed="rId3">
            <a:alphaModFix/>
          </a:blip>
          <a:stretch>
            <a:fillRect/>
          </a:stretch>
        </p:blipFill>
        <p:spPr>
          <a:xfrm>
            <a:off x="152400" y="2006250"/>
            <a:ext cx="6573377"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Isset dan Empty</a:t>
            </a:r>
            <a:endParaRPr/>
          </a:p>
        </p:txBody>
      </p:sp>
      <p:pic>
        <p:nvPicPr>
          <p:cNvPr id="434" name="Google Shape;434;p71"/>
          <p:cNvPicPr preferRelativeResize="0"/>
          <p:nvPr/>
        </p:nvPicPr>
        <p:blipFill>
          <a:blip r:embed="rId3">
            <a:alphaModFix/>
          </a:blip>
          <a:stretch>
            <a:fillRect/>
          </a:stretch>
        </p:blipFill>
        <p:spPr>
          <a:xfrm>
            <a:off x="152400" y="2006250"/>
            <a:ext cx="7709389" cy="29848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a:t>
            </a:r>
            <a:endParaRPr/>
          </a:p>
        </p:txBody>
      </p:sp>
      <p:sp>
        <p:nvSpPr>
          <p:cNvPr id="445" name="Google Shape;445;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multi environment, kita bisa menggunakan Facade Env untuk mendapatkan environment yang digunakan saat ini</a:t>
            </a:r>
            <a:endParaRPr/>
          </a:p>
          <a:p>
            <a:pPr indent="-311150" lvl="0" marL="457200" rtl="0" algn="l">
              <a:spcBef>
                <a:spcPts val="0"/>
              </a:spcBef>
              <a:spcAft>
                <a:spcPts val="0"/>
              </a:spcAft>
              <a:buSzPts val="1300"/>
              <a:buChar char="●"/>
            </a:pPr>
            <a:r>
              <a:rPr lang="id"/>
              <a:t>Dalam Blade Template, kita bisa menggunakan directive @env(name) atau @env([name1, name2]) untuk mengecek apakah sedang menggunakan environment tersebut atau tidak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Blade Template</a:t>
            </a:r>
            <a:endParaRPr/>
          </a:p>
          <a:p>
            <a:pPr indent="-311150" lvl="0" marL="457200" rtl="0" algn="l">
              <a:spcBef>
                <a:spcPts val="0"/>
              </a:spcBef>
              <a:spcAft>
                <a:spcPts val="0"/>
              </a:spcAft>
              <a:buSzPts val="1300"/>
              <a:buChar char="●"/>
            </a:pPr>
            <a:r>
              <a:rPr lang="id"/>
              <a:t>Menampilkan View</a:t>
            </a:r>
            <a:endParaRPr/>
          </a:p>
          <a:p>
            <a:pPr indent="-311150" lvl="0" marL="457200" rtl="0" algn="l">
              <a:spcBef>
                <a:spcPts val="0"/>
              </a:spcBef>
              <a:spcAft>
                <a:spcPts val="0"/>
              </a:spcAft>
              <a:buSzPts val="1300"/>
              <a:buChar char="●"/>
            </a:pPr>
            <a:r>
              <a:rPr lang="id"/>
              <a:t>If Statement</a:t>
            </a:r>
            <a:endParaRPr/>
          </a:p>
          <a:p>
            <a:pPr indent="-311150" lvl="0" marL="457200" rtl="0" algn="l">
              <a:spcBef>
                <a:spcPts val="0"/>
              </a:spcBef>
              <a:spcAft>
                <a:spcPts val="0"/>
              </a:spcAft>
              <a:buSzPts val="1300"/>
              <a:buChar char="●"/>
            </a:pPr>
            <a:r>
              <a:rPr lang="id"/>
              <a:t>For Loop</a:t>
            </a:r>
            <a:endParaRPr/>
          </a:p>
          <a:p>
            <a:pPr indent="-311150" lvl="0" marL="457200" rtl="0" algn="l">
              <a:spcBef>
                <a:spcPts val="0"/>
              </a:spcBef>
              <a:spcAft>
                <a:spcPts val="0"/>
              </a:spcAft>
              <a:buSzPts val="1300"/>
              <a:buChar char="●"/>
            </a:pPr>
            <a:r>
              <a:rPr lang="id"/>
              <a:t>While Loop</a:t>
            </a:r>
            <a:endParaRPr/>
          </a:p>
          <a:p>
            <a:pPr indent="-311150" lvl="0" marL="457200" rtl="0" algn="l">
              <a:spcBef>
                <a:spcPts val="0"/>
              </a:spcBef>
              <a:spcAft>
                <a:spcPts val="0"/>
              </a:spcAft>
              <a:buSzPts val="1300"/>
              <a:buChar char="●"/>
            </a:pPr>
            <a:r>
              <a:rPr lang="id"/>
              <a:t>Include </a:t>
            </a:r>
            <a:endParaRPr/>
          </a:p>
          <a:p>
            <a:pPr indent="-311150" lvl="0" marL="457200" rtl="0" algn="l">
              <a:spcBef>
                <a:spcPts val="0"/>
              </a:spcBef>
              <a:spcAft>
                <a:spcPts val="0"/>
              </a:spcAft>
              <a:buSzPts val="1300"/>
              <a:buChar char="●"/>
            </a:pPr>
            <a:r>
              <a:rPr lang="id"/>
              <a:t>Template Inheritance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a:t>
            </a:r>
            <a:endParaRPr/>
          </a:p>
        </p:txBody>
      </p:sp>
      <p:pic>
        <p:nvPicPr>
          <p:cNvPr id="451" name="Google Shape;451;p74"/>
          <p:cNvPicPr preferRelativeResize="0"/>
          <p:nvPr/>
        </p:nvPicPr>
        <p:blipFill>
          <a:blip r:embed="rId3">
            <a:alphaModFix/>
          </a:blip>
          <a:stretch>
            <a:fillRect/>
          </a:stretch>
        </p:blipFill>
        <p:spPr>
          <a:xfrm>
            <a:off x="152400" y="2006250"/>
            <a:ext cx="8839202" cy="29069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Env</a:t>
            </a:r>
            <a:endParaRPr/>
          </a:p>
        </p:txBody>
      </p:sp>
      <p:pic>
        <p:nvPicPr>
          <p:cNvPr id="457" name="Google Shape;457;p75"/>
          <p:cNvPicPr preferRelativeResize="0"/>
          <p:nvPr/>
        </p:nvPicPr>
        <p:blipFill>
          <a:blip r:embed="rId3">
            <a:alphaModFix/>
          </a:blip>
          <a:stretch>
            <a:fillRect/>
          </a:stretch>
        </p:blipFill>
        <p:spPr>
          <a:xfrm>
            <a:off x="152400" y="2006250"/>
            <a:ext cx="8839202" cy="21045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Switch Statement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Switch Statement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@if, percabangan di Blade Template juga bisa menggunakan directive @switch</a:t>
            </a:r>
            <a:endParaRPr/>
          </a:p>
          <a:p>
            <a:pPr indent="-311150" lvl="0" marL="457200" rtl="0" algn="l">
              <a:spcBef>
                <a:spcPts val="0"/>
              </a:spcBef>
              <a:spcAft>
                <a:spcPts val="0"/>
              </a:spcAft>
              <a:buSzPts val="1300"/>
              <a:buChar char="●"/>
            </a:pPr>
            <a:r>
              <a:rPr lang="id"/>
              <a:t>Seperti di kode PHP, dalam Blade Template, kita perlu kombinasikan dengan @case dan juga @break dan @default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Switch</a:t>
            </a:r>
            <a:endParaRPr/>
          </a:p>
        </p:txBody>
      </p:sp>
      <p:pic>
        <p:nvPicPr>
          <p:cNvPr id="474" name="Google Shape;474;p78"/>
          <p:cNvPicPr preferRelativeResize="0"/>
          <p:nvPr/>
        </p:nvPicPr>
        <p:blipFill>
          <a:blip r:embed="rId3">
            <a:alphaModFix/>
          </a:blip>
          <a:stretch>
            <a:fillRect/>
          </a:stretch>
        </p:blipFill>
        <p:spPr>
          <a:xfrm>
            <a:off x="152400" y="2006250"/>
            <a:ext cx="6039441" cy="29848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Switch</a:t>
            </a:r>
            <a:endParaRPr/>
          </a:p>
        </p:txBody>
      </p:sp>
      <p:pic>
        <p:nvPicPr>
          <p:cNvPr id="480" name="Google Shape;480;p79"/>
          <p:cNvPicPr preferRelativeResize="0"/>
          <p:nvPr/>
        </p:nvPicPr>
        <p:blipFill>
          <a:blip r:embed="rId3">
            <a:alphaModFix/>
          </a:blip>
          <a:stretch>
            <a:fillRect/>
          </a:stretch>
        </p:blipFill>
        <p:spPr>
          <a:xfrm>
            <a:off x="152400" y="2006250"/>
            <a:ext cx="7784021"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 Loop</a:t>
            </a:r>
            <a:endParaRPr/>
          </a:p>
        </p:txBody>
      </p:sp>
      <p:sp>
        <p:nvSpPr>
          <p:cNvPr id="491" name="Google Shape;491;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juga mendukung perintah untuk melakukan perulangan for</a:t>
            </a:r>
            <a:endParaRPr/>
          </a:p>
          <a:p>
            <a:pPr indent="-311150" lvl="0" marL="457200" rtl="0" algn="l">
              <a:spcBef>
                <a:spcPts val="0"/>
              </a:spcBef>
              <a:spcAft>
                <a:spcPts val="0"/>
              </a:spcAft>
              <a:buSzPts val="1300"/>
              <a:buChar char="●"/>
            </a:pPr>
            <a:r>
              <a:rPr lang="id"/>
              <a:t>For loop mirip seperti di PHP, kita bisa menggunakan increment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 Loop</a:t>
            </a:r>
            <a:endParaRPr/>
          </a:p>
        </p:txBody>
      </p:sp>
      <p:pic>
        <p:nvPicPr>
          <p:cNvPr id="497" name="Google Shape;497;p82"/>
          <p:cNvPicPr preferRelativeResize="0"/>
          <p:nvPr/>
        </p:nvPicPr>
        <p:blipFill>
          <a:blip r:embed="rId3">
            <a:alphaModFix/>
          </a:blip>
          <a:stretch>
            <a:fillRect/>
          </a:stretch>
        </p:blipFill>
        <p:spPr>
          <a:xfrm>
            <a:off x="152400" y="2006250"/>
            <a:ext cx="8122537"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 Loop</a:t>
            </a:r>
            <a:endParaRPr/>
          </a:p>
        </p:txBody>
      </p:sp>
      <p:pic>
        <p:nvPicPr>
          <p:cNvPr id="503" name="Google Shape;503;p83"/>
          <p:cNvPicPr preferRelativeResize="0"/>
          <p:nvPr/>
        </p:nvPicPr>
        <p:blipFill>
          <a:blip r:embed="rId3">
            <a:alphaModFix/>
          </a:blip>
          <a:stretch>
            <a:fillRect/>
          </a:stretch>
        </p:blipFill>
        <p:spPr>
          <a:xfrm>
            <a:off x="152400" y="2006250"/>
            <a:ext cx="8839198" cy="27197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Blade Template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Foreach Loop</a:t>
            </a:r>
            <a:endParaRPr/>
          </a:p>
        </p:txBody>
      </p:sp>
      <p:sp>
        <p:nvSpPr>
          <p:cNvPr id="509" name="Google Shape;509;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melakukan iterasi terhadap semua data yang terdapat di array</a:t>
            </a:r>
            <a:endParaRPr/>
          </a:p>
          <a:p>
            <a:pPr indent="-311150" lvl="0" marL="457200" rtl="0" algn="l">
              <a:spcBef>
                <a:spcPts val="0"/>
              </a:spcBef>
              <a:spcAft>
                <a:spcPts val="0"/>
              </a:spcAft>
              <a:buSzPts val="1300"/>
              <a:buChar char="●"/>
            </a:pPr>
            <a:r>
              <a:rPr lang="id"/>
              <a:t>Di Blade Template, kita bisa lebih mudah menggunakan directive @foreach dibandingkan menggunakan @for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Foreach Loop</a:t>
            </a:r>
            <a:endParaRPr/>
          </a:p>
        </p:txBody>
      </p:sp>
      <p:pic>
        <p:nvPicPr>
          <p:cNvPr id="515" name="Google Shape;515;p85"/>
          <p:cNvPicPr preferRelativeResize="0"/>
          <p:nvPr/>
        </p:nvPicPr>
        <p:blipFill>
          <a:blip r:embed="rId3">
            <a:alphaModFix/>
          </a:blip>
          <a:stretch>
            <a:fillRect/>
          </a:stretch>
        </p:blipFill>
        <p:spPr>
          <a:xfrm>
            <a:off x="152400" y="2006250"/>
            <a:ext cx="8287604"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Foreach Loop</a:t>
            </a:r>
            <a:endParaRPr/>
          </a:p>
        </p:txBody>
      </p:sp>
      <p:pic>
        <p:nvPicPr>
          <p:cNvPr id="521" name="Google Shape;521;p86"/>
          <p:cNvPicPr preferRelativeResize="0"/>
          <p:nvPr/>
        </p:nvPicPr>
        <p:blipFill>
          <a:blip r:embed="rId3">
            <a:alphaModFix/>
          </a:blip>
          <a:stretch>
            <a:fillRect/>
          </a:stretch>
        </p:blipFill>
        <p:spPr>
          <a:xfrm>
            <a:off x="152400" y="2006250"/>
            <a:ext cx="8839200" cy="20304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Forelse Loop</a:t>
            </a:r>
            <a:endParaRPr/>
          </a:p>
        </p:txBody>
      </p:sp>
      <p:sp>
        <p:nvSpPr>
          <p:cNvPr id="527" name="Google Shape;527;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ketika misal kita melakukan iterasi menggunakan @foreach, namun ternyata datanya tidak ada?</a:t>
            </a:r>
            <a:endParaRPr/>
          </a:p>
          <a:p>
            <a:pPr indent="-311150" lvl="0" marL="457200" rtl="0" algn="l">
              <a:spcBef>
                <a:spcPts val="0"/>
              </a:spcBef>
              <a:spcAft>
                <a:spcPts val="0"/>
              </a:spcAft>
              <a:buSzPts val="1300"/>
              <a:buChar char="●"/>
            </a:pPr>
            <a:r>
              <a:rPr lang="id"/>
              <a:t>Secara otomatis tidak akan menampilkan data apapun</a:t>
            </a:r>
            <a:endParaRPr/>
          </a:p>
          <a:p>
            <a:pPr indent="-311150" lvl="0" marL="457200" rtl="0" algn="l">
              <a:spcBef>
                <a:spcPts val="0"/>
              </a:spcBef>
              <a:spcAft>
                <a:spcPts val="0"/>
              </a:spcAft>
              <a:buSzPts val="1300"/>
              <a:buChar char="●"/>
            </a:pPr>
            <a:r>
              <a:rPr lang="id"/>
              <a:t>Kadang kita ingin menampilkan sesuatu ketika tidak ada datanya</a:t>
            </a:r>
            <a:endParaRPr/>
          </a:p>
          <a:p>
            <a:pPr indent="-311150" lvl="0" marL="457200" rtl="0" algn="l">
              <a:spcBef>
                <a:spcPts val="0"/>
              </a:spcBef>
              <a:spcAft>
                <a:spcPts val="0"/>
              </a:spcAft>
              <a:buSzPts val="1300"/>
              <a:buChar char="●"/>
            </a:pPr>
            <a:r>
              <a:rPr lang="id"/>
              <a:t>Pada kasus ini, kita bisa menggunakan @forelse, dimana kita bisa menambahkan directive @empty ketika data array tidak ada isinya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Forelse Loop</a:t>
            </a:r>
            <a:endParaRPr/>
          </a:p>
        </p:txBody>
      </p:sp>
      <p:pic>
        <p:nvPicPr>
          <p:cNvPr id="533" name="Google Shape;533;p88"/>
          <p:cNvPicPr preferRelativeResize="0"/>
          <p:nvPr/>
        </p:nvPicPr>
        <p:blipFill>
          <a:blip r:embed="rId3">
            <a:alphaModFix/>
          </a:blip>
          <a:stretch>
            <a:fillRect/>
          </a:stretch>
        </p:blipFill>
        <p:spPr>
          <a:xfrm>
            <a:off x="152400" y="2006250"/>
            <a:ext cx="706084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Forelse Loop</a:t>
            </a:r>
            <a:endParaRPr/>
          </a:p>
        </p:txBody>
      </p:sp>
      <p:pic>
        <p:nvPicPr>
          <p:cNvPr id="539" name="Google Shape;539;p89"/>
          <p:cNvPicPr preferRelativeResize="0"/>
          <p:nvPr/>
        </p:nvPicPr>
        <p:blipFill>
          <a:blip r:embed="rId3">
            <a:alphaModFix/>
          </a:blip>
          <a:stretch>
            <a:fillRect/>
          </a:stretch>
        </p:blipFill>
        <p:spPr>
          <a:xfrm>
            <a:off x="152400" y="2006250"/>
            <a:ext cx="8839199" cy="26263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Raw PHP</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Raw PHP</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kita ingin menggunakan kode PHP langsung di Blade Template</a:t>
            </a:r>
            <a:endParaRPr/>
          </a:p>
          <a:p>
            <a:pPr indent="-311150" lvl="0" marL="457200" rtl="0" algn="l">
              <a:spcBef>
                <a:spcPts val="0"/>
              </a:spcBef>
              <a:spcAft>
                <a:spcPts val="0"/>
              </a:spcAft>
              <a:buSzPts val="1300"/>
              <a:buChar char="●"/>
            </a:pPr>
            <a:r>
              <a:rPr lang="id"/>
              <a:t>Walaupun ini tidak direkomendasikan, tapi bisa kita lakukan</a:t>
            </a:r>
            <a:endParaRPr/>
          </a:p>
          <a:p>
            <a:pPr indent="-311150" lvl="0" marL="457200" rtl="0" algn="l">
              <a:spcBef>
                <a:spcPts val="0"/>
              </a:spcBef>
              <a:spcAft>
                <a:spcPts val="0"/>
              </a:spcAft>
              <a:buSzPts val="1300"/>
              <a:buChar char="●"/>
            </a:pPr>
            <a:r>
              <a:rPr lang="id"/>
              <a:t>Kita bisa gunakan directive @php untuk memasukkan kode php</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Raw PHP</a:t>
            </a:r>
            <a:endParaRPr/>
          </a:p>
        </p:txBody>
      </p:sp>
      <p:pic>
        <p:nvPicPr>
          <p:cNvPr id="556" name="Google Shape;556;p92"/>
          <p:cNvPicPr preferRelativeResize="0"/>
          <p:nvPr/>
        </p:nvPicPr>
        <p:blipFill>
          <a:blip r:embed="rId3">
            <a:alphaModFix/>
          </a:blip>
          <a:stretch>
            <a:fillRect/>
          </a:stretch>
        </p:blipFill>
        <p:spPr>
          <a:xfrm>
            <a:off x="152400" y="2006250"/>
            <a:ext cx="5907661"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 Raw PHP</a:t>
            </a:r>
            <a:endParaRPr/>
          </a:p>
        </p:txBody>
      </p:sp>
      <p:pic>
        <p:nvPicPr>
          <p:cNvPr id="562" name="Google Shape;562;p93"/>
          <p:cNvPicPr preferRelativeResize="0"/>
          <p:nvPr/>
        </p:nvPicPr>
        <p:blipFill>
          <a:blip r:embed="rId3">
            <a:alphaModFix/>
          </a:blip>
          <a:stretch>
            <a:fillRect/>
          </a:stretch>
        </p:blipFill>
        <p:spPr>
          <a:xfrm>
            <a:off x="152400" y="2006250"/>
            <a:ext cx="8839199" cy="21796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adalah library yang terdapat di Laravel sebagai templating engine</a:t>
            </a:r>
            <a:endParaRPr/>
          </a:p>
          <a:p>
            <a:pPr indent="-311150" lvl="0" marL="457200" rtl="0" algn="l">
              <a:spcBef>
                <a:spcPts val="0"/>
              </a:spcBef>
              <a:spcAft>
                <a:spcPts val="0"/>
              </a:spcAft>
              <a:buSzPts val="1300"/>
              <a:buChar char="●"/>
            </a:pPr>
            <a:r>
              <a:rPr lang="id"/>
              <a:t>Tidak seperti template engine lainnya, Blade tidak melarang kita untuk menggunakan kode PHP di file template, walaupun ini sebenarnya tidak disarankan</a:t>
            </a:r>
            <a:endParaRPr/>
          </a:p>
          <a:p>
            <a:pPr indent="-311150" lvl="0" marL="457200" rtl="0" algn="l">
              <a:spcBef>
                <a:spcPts val="0"/>
              </a:spcBef>
              <a:spcAft>
                <a:spcPts val="0"/>
              </a:spcAft>
              <a:buSzPts val="1300"/>
              <a:buChar char="●"/>
            </a:pPr>
            <a:r>
              <a:rPr lang="id"/>
              <a:t>Semua file template di Blade sebenarnya akan di compile menjadi kode PHP</a:t>
            </a:r>
            <a:endParaRPr/>
          </a:p>
          <a:p>
            <a:pPr indent="-311150" lvl="0" marL="457200" rtl="0" algn="l">
              <a:spcBef>
                <a:spcPts val="0"/>
              </a:spcBef>
              <a:spcAft>
                <a:spcPts val="0"/>
              </a:spcAft>
              <a:buSzPts val="1300"/>
              <a:buChar char="●"/>
            </a:pPr>
            <a:r>
              <a:rPr lang="id"/>
              <a:t>Blade menggunakan file .blade.php sebagai nama file template nya</a:t>
            </a:r>
            <a:endParaRPr/>
          </a:p>
          <a:p>
            <a:pPr indent="-311150" lvl="0" marL="457200" rtl="0" algn="l">
              <a:spcBef>
                <a:spcPts val="0"/>
              </a:spcBef>
              <a:spcAft>
                <a:spcPts val="0"/>
              </a:spcAft>
              <a:buSzPts val="1300"/>
              <a:buChar char="●"/>
            </a:pPr>
            <a:r>
              <a:rPr lang="id"/>
              <a:t>Dan biasanya disimpan di folder resources/views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While Loop</a:t>
            </a:r>
            <a:endParaRPr/>
          </a:p>
        </p:txBody>
      </p:sp>
      <p:sp>
        <p:nvSpPr>
          <p:cNvPr id="573" name="Google Shape;573;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perulangan for, di Blade Template juga mendukung perulangan @while</a:t>
            </a:r>
            <a:endParaRPr/>
          </a:p>
          <a:p>
            <a:pPr indent="-311150" lvl="0" marL="457200" rtl="0" algn="l">
              <a:spcBef>
                <a:spcPts val="0"/>
              </a:spcBef>
              <a:spcAft>
                <a:spcPts val="0"/>
              </a:spcAft>
              <a:buSzPts val="1300"/>
              <a:buChar char="●"/>
            </a:pPr>
            <a:r>
              <a:rPr lang="id"/>
              <a:t>Dengan perulangan @while, kita bisa melakukan perulangan selama kondisi @while bernilai true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While Loop</a:t>
            </a:r>
            <a:endParaRPr/>
          </a:p>
        </p:txBody>
      </p:sp>
      <p:pic>
        <p:nvPicPr>
          <p:cNvPr id="579" name="Google Shape;579;p96"/>
          <p:cNvPicPr preferRelativeResize="0"/>
          <p:nvPr/>
        </p:nvPicPr>
        <p:blipFill>
          <a:blip r:embed="rId3">
            <a:alphaModFix/>
          </a:blip>
          <a:stretch>
            <a:fillRect/>
          </a:stretch>
        </p:blipFill>
        <p:spPr>
          <a:xfrm>
            <a:off x="152400" y="2006250"/>
            <a:ext cx="7446843"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While Loop</a:t>
            </a:r>
            <a:endParaRPr/>
          </a:p>
        </p:txBody>
      </p:sp>
      <p:pic>
        <p:nvPicPr>
          <p:cNvPr id="585" name="Google Shape;585;p97"/>
          <p:cNvPicPr preferRelativeResize="0"/>
          <p:nvPr/>
        </p:nvPicPr>
        <p:blipFill>
          <a:blip r:embed="rId3">
            <a:alphaModFix/>
          </a:blip>
          <a:stretch>
            <a:fillRect/>
          </a:stretch>
        </p:blipFill>
        <p:spPr>
          <a:xfrm>
            <a:off x="152400" y="2006250"/>
            <a:ext cx="8839203" cy="23503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Loop Variable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Loop Variable</a:t>
            </a:r>
            <a:endParaRPr/>
          </a:p>
        </p:txBody>
      </p:sp>
      <p:sp>
        <p:nvSpPr>
          <p:cNvPr id="596" name="Google Shape;596;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perulangan @foreach, terdapat variable $loop yang tersedia di dalam perulangannya</a:t>
            </a:r>
            <a:endParaRPr/>
          </a:p>
          <a:p>
            <a:pPr indent="-311150" lvl="0" marL="457200" rtl="0" algn="l">
              <a:spcBef>
                <a:spcPts val="0"/>
              </a:spcBef>
              <a:spcAft>
                <a:spcPts val="0"/>
              </a:spcAft>
              <a:buSzPts val="1300"/>
              <a:buChar char="●"/>
            </a:pPr>
            <a:r>
              <a:rPr lang="id"/>
              <a:t>Variable $loop berisikan informasi yang bermanfaat seperti index iterasi, apakah ini iterasi pertama atau terakhir, dan lain-lain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Loop Property</a:t>
            </a:r>
            <a:endParaRPr/>
          </a:p>
        </p:txBody>
      </p:sp>
      <p:pic>
        <p:nvPicPr>
          <p:cNvPr id="602" name="Google Shape;602;p100"/>
          <p:cNvPicPr preferRelativeResize="0"/>
          <p:nvPr/>
        </p:nvPicPr>
        <p:blipFill>
          <a:blip r:embed="rId3">
            <a:alphaModFix/>
          </a:blip>
          <a:stretch>
            <a:fillRect/>
          </a:stretch>
        </p:blipFill>
        <p:spPr>
          <a:xfrm>
            <a:off x="3473950" y="630675"/>
            <a:ext cx="5471425" cy="4360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Loop Variable</a:t>
            </a:r>
            <a:endParaRPr/>
          </a:p>
        </p:txBody>
      </p:sp>
      <p:pic>
        <p:nvPicPr>
          <p:cNvPr id="608" name="Google Shape;608;p101"/>
          <p:cNvPicPr preferRelativeResize="0"/>
          <p:nvPr/>
        </p:nvPicPr>
        <p:blipFill>
          <a:blip r:embed="rId3">
            <a:alphaModFix/>
          </a:blip>
          <a:stretch>
            <a:fillRect/>
          </a:stretch>
        </p:blipFill>
        <p:spPr>
          <a:xfrm>
            <a:off x="152400" y="2006250"/>
            <a:ext cx="7837769"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Loop Variable</a:t>
            </a:r>
            <a:endParaRPr/>
          </a:p>
        </p:txBody>
      </p:sp>
      <p:pic>
        <p:nvPicPr>
          <p:cNvPr id="614" name="Google Shape;614;p102"/>
          <p:cNvPicPr preferRelativeResize="0"/>
          <p:nvPr/>
        </p:nvPicPr>
        <p:blipFill>
          <a:blip r:embed="rId3">
            <a:alphaModFix/>
          </a:blip>
          <a:stretch>
            <a:fillRect/>
          </a:stretch>
        </p:blipFill>
        <p:spPr>
          <a:xfrm>
            <a:off x="152400" y="2006250"/>
            <a:ext cx="8839201" cy="197459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CSS Class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 Class</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kadang kita ingin mengubah-ubah CSS class berdasarkan response backend</a:t>
            </a:r>
            <a:endParaRPr/>
          </a:p>
          <a:p>
            <a:pPr indent="-311150" lvl="0" marL="457200" rtl="0" algn="l">
              <a:spcBef>
                <a:spcPts val="0"/>
              </a:spcBef>
              <a:spcAft>
                <a:spcPts val="0"/>
              </a:spcAft>
              <a:buSzPts val="1300"/>
              <a:buChar char="●"/>
            </a:pPr>
            <a:r>
              <a:rPr lang="id"/>
              <a:t>Blade Template menyediakan @class directive untuk mempermudah kita melakukannya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Class</a:t>
            </a:r>
            <a:endParaRPr/>
          </a:p>
        </p:txBody>
      </p:sp>
      <p:pic>
        <p:nvPicPr>
          <p:cNvPr id="631" name="Google Shape;631;p105"/>
          <p:cNvPicPr preferRelativeResize="0"/>
          <p:nvPr/>
        </p:nvPicPr>
        <p:blipFill>
          <a:blip r:embed="rId3">
            <a:alphaModFix/>
          </a:blip>
          <a:stretch>
            <a:fillRect/>
          </a:stretch>
        </p:blipFill>
        <p:spPr>
          <a:xfrm>
            <a:off x="152400" y="2006250"/>
            <a:ext cx="5794120" cy="29848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CSS Class</a:t>
            </a:r>
            <a:endParaRPr/>
          </a:p>
        </p:txBody>
      </p:sp>
      <p:pic>
        <p:nvPicPr>
          <p:cNvPr id="637" name="Google Shape;637;p106"/>
          <p:cNvPicPr preferRelativeResize="0"/>
          <p:nvPr/>
        </p:nvPicPr>
        <p:blipFill>
          <a:blip r:embed="rId3">
            <a:alphaModFix/>
          </a:blip>
          <a:stretch>
            <a:fillRect/>
          </a:stretch>
        </p:blipFill>
        <p:spPr>
          <a:xfrm>
            <a:off x="152400" y="2006250"/>
            <a:ext cx="7413720" cy="2984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Include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a:t>
            </a:r>
            <a:endParaRPr/>
          </a:p>
        </p:txBody>
      </p:sp>
      <p:sp>
        <p:nvSpPr>
          <p:cNvPr id="648" name="Google Shape;648;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halaman web, kadang ada beberapa bagian yang sama di beberapa halaman web</a:t>
            </a:r>
            <a:endParaRPr/>
          </a:p>
          <a:p>
            <a:pPr indent="-311150" lvl="0" marL="457200" rtl="0" algn="l">
              <a:spcBef>
                <a:spcPts val="0"/>
              </a:spcBef>
              <a:spcAft>
                <a:spcPts val="0"/>
              </a:spcAft>
              <a:buSzPts val="1300"/>
              <a:buChar char="●"/>
            </a:pPr>
            <a:r>
              <a:rPr lang="id"/>
              <a:t>Pada kasus ini, ada baiknya kita membuat kode web tersebut di file template yang berbeda</a:t>
            </a:r>
            <a:endParaRPr/>
          </a:p>
          <a:p>
            <a:pPr indent="-311150" lvl="0" marL="457200" rtl="0" algn="l">
              <a:spcBef>
                <a:spcPts val="0"/>
              </a:spcBef>
              <a:spcAft>
                <a:spcPts val="0"/>
              </a:spcAft>
              <a:buSzPts val="1300"/>
              <a:buChar char="●"/>
            </a:pPr>
            <a:r>
              <a:rPr lang="id"/>
              <a:t>Selanjutnya kita bisa menggunakan directive @include untuk mengambil file template tersebut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Header Template</a:t>
            </a:r>
            <a:endParaRPr/>
          </a:p>
        </p:txBody>
      </p:sp>
      <p:pic>
        <p:nvPicPr>
          <p:cNvPr id="654" name="Google Shape;654;p109"/>
          <p:cNvPicPr preferRelativeResize="0"/>
          <p:nvPr/>
        </p:nvPicPr>
        <p:blipFill>
          <a:blip r:embed="rId3">
            <a:alphaModFix/>
          </a:blip>
          <a:stretch>
            <a:fillRect/>
          </a:stretch>
        </p:blipFill>
        <p:spPr>
          <a:xfrm>
            <a:off x="152400" y="2006250"/>
            <a:ext cx="8839199" cy="271248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a:t>
            </a:r>
            <a:endParaRPr/>
          </a:p>
        </p:txBody>
      </p:sp>
      <p:pic>
        <p:nvPicPr>
          <p:cNvPr id="660" name="Google Shape;660;p110"/>
          <p:cNvPicPr preferRelativeResize="0"/>
          <p:nvPr/>
        </p:nvPicPr>
        <p:blipFill>
          <a:blip r:embed="rId3">
            <a:alphaModFix/>
          </a:blip>
          <a:stretch>
            <a:fillRect/>
          </a:stretch>
        </p:blipFill>
        <p:spPr>
          <a:xfrm>
            <a:off x="152400" y="2006250"/>
            <a:ext cx="8839202" cy="28934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a:t>
            </a:r>
            <a:endParaRPr/>
          </a:p>
        </p:txBody>
      </p:sp>
      <p:pic>
        <p:nvPicPr>
          <p:cNvPr id="666" name="Google Shape;666;p111"/>
          <p:cNvPicPr preferRelativeResize="0"/>
          <p:nvPr/>
        </p:nvPicPr>
        <p:blipFill>
          <a:blip r:embed="rId3">
            <a:alphaModFix/>
          </a:blip>
          <a:stretch>
            <a:fillRect/>
          </a:stretch>
        </p:blipFill>
        <p:spPr>
          <a:xfrm>
            <a:off x="152400" y="2006250"/>
            <a:ext cx="8248829"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Parameter</a:t>
            </a:r>
            <a:endParaRPr/>
          </a:p>
        </p:txBody>
      </p:sp>
      <p:sp>
        <p:nvSpPr>
          <p:cNvPr id="672" name="Google Shape;672;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data yang dikirim ke template utama akan dikirim ke template yang kita @include</a:t>
            </a:r>
            <a:endParaRPr/>
          </a:p>
          <a:p>
            <a:pPr indent="-311150" lvl="0" marL="457200" rtl="0" algn="l">
              <a:spcBef>
                <a:spcPts val="0"/>
              </a:spcBef>
              <a:spcAft>
                <a:spcPts val="0"/>
              </a:spcAft>
              <a:buSzPts val="1300"/>
              <a:buChar char="●"/>
            </a:pPr>
            <a:r>
              <a:rPr lang="id"/>
              <a:t>Namun, jika kita ingin menambah parameter tambahan, kita juga bisa menambahnya ketika menggunakan directive @include(template, data)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Header Template</a:t>
            </a:r>
            <a:endParaRPr/>
          </a:p>
        </p:txBody>
      </p:sp>
      <p:pic>
        <p:nvPicPr>
          <p:cNvPr id="678" name="Google Shape;678;p113"/>
          <p:cNvPicPr preferRelativeResize="0"/>
          <p:nvPr/>
        </p:nvPicPr>
        <p:blipFill>
          <a:blip r:embed="rId3">
            <a:alphaModFix/>
          </a:blip>
          <a:stretch>
            <a:fillRect/>
          </a:stretch>
        </p:blipFill>
        <p:spPr>
          <a:xfrm>
            <a:off x="152400" y="2006250"/>
            <a:ext cx="7851938"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11" name="Google Shape;21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composer create-project laravel/laravel=version belajar-laravel-blade-template</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https://packagist.org/packages/laravel/laravel</a:t>
            </a:r>
            <a:r>
              <a:rPr lang="id"/>
              <a:t> </a:t>
            </a:r>
            <a:endParaRPr/>
          </a:p>
        </p:txBody>
      </p:sp>
      <p:pic>
        <p:nvPicPr>
          <p:cNvPr id="212" name="Google Shape;212;p33"/>
          <p:cNvPicPr preferRelativeResize="0"/>
          <p:nvPr/>
        </p:nvPicPr>
        <p:blipFill>
          <a:blip r:embed="rId4">
            <a:alphaModFix/>
          </a:blip>
          <a:stretch>
            <a:fillRect/>
          </a:stretch>
        </p:blipFill>
        <p:spPr>
          <a:xfrm>
            <a:off x="0" y="2734207"/>
            <a:ext cx="9143999" cy="214118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a:t>
            </a:r>
            <a:endParaRPr/>
          </a:p>
        </p:txBody>
      </p:sp>
      <p:pic>
        <p:nvPicPr>
          <p:cNvPr id="684" name="Google Shape;684;p114"/>
          <p:cNvPicPr preferRelativeResize="0"/>
          <p:nvPr/>
        </p:nvPicPr>
        <p:blipFill>
          <a:blip r:embed="rId3">
            <a:alphaModFix/>
          </a:blip>
          <a:stretch>
            <a:fillRect/>
          </a:stretch>
        </p:blipFill>
        <p:spPr>
          <a:xfrm>
            <a:off x="152400" y="2006250"/>
            <a:ext cx="8839198" cy="275684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a:t>
            </a:r>
            <a:endParaRPr/>
          </a:p>
        </p:txBody>
      </p:sp>
      <p:pic>
        <p:nvPicPr>
          <p:cNvPr id="690" name="Google Shape;690;p115"/>
          <p:cNvPicPr preferRelativeResize="0"/>
          <p:nvPr/>
        </p:nvPicPr>
        <p:blipFill>
          <a:blip r:embed="rId3">
            <a:alphaModFix/>
          </a:blip>
          <a:stretch>
            <a:fillRect/>
          </a:stretch>
        </p:blipFill>
        <p:spPr>
          <a:xfrm>
            <a:off x="152400" y="2006250"/>
            <a:ext cx="7747909"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Include Condition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Condition</a:t>
            </a:r>
            <a:endParaRPr/>
          </a:p>
        </p:txBody>
      </p:sp>
      <p:sp>
        <p:nvSpPr>
          <p:cNvPr id="701" name="Google Shape;701;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terdapat kondisi kita ingin melakukan @include pada kondisi tertentu</a:t>
            </a:r>
            <a:endParaRPr/>
          </a:p>
          <a:p>
            <a:pPr indent="-311150" lvl="0" marL="457200" rtl="0" algn="l">
              <a:spcBef>
                <a:spcPts val="0"/>
              </a:spcBef>
              <a:spcAft>
                <a:spcPts val="0"/>
              </a:spcAft>
              <a:buSzPts val="1300"/>
              <a:buChar char="●"/>
            </a:pPr>
            <a:r>
              <a:rPr lang="id"/>
              <a:t>Maka biasanya kita akan menggunakan directive @if untuk melakukan pengecekan kondisi tersebut</a:t>
            </a:r>
            <a:endParaRPr/>
          </a:p>
          <a:p>
            <a:pPr indent="-311150" lvl="0" marL="457200" rtl="0" algn="l">
              <a:spcBef>
                <a:spcPts val="0"/>
              </a:spcBef>
              <a:spcAft>
                <a:spcPts val="0"/>
              </a:spcAft>
              <a:buSzPts val="1300"/>
              <a:buChar char="●"/>
            </a:pPr>
            <a:r>
              <a:rPr lang="id"/>
              <a:t>Blade Template memiliki directive lain untuk mempermudah kita ketika membutuhkan kondisi tertentu untuk melakukan @include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Condition Directive</a:t>
            </a:r>
            <a:endParaRPr/>
          </a:p>
        </p:txBody>
      </p:sp>
      <p:graphicFrame>
        <p:nvGraphicFramePr>
          <p:cNvPr id="707" name="Google Shape;707;p118"/>
          <p:cNvGraphicFramePr/>
          <p:nvPr/>
        </p:nvGraphicFramePr>
        <p:xfrm>
          <a:off x="952500" y="2190750"/>
          <a:ext cx="3000000" cy="3000000"/>
        </p:xfrm>
        <a:graphic>
          <a:graphicData uri="http://schemas.openxmlformats.org/drawingml/2006/table">
            <a:tbl>
              <a:tblPr>
                <a:noFill/>
                <a:tableStyleId>{5B273AF4-867E-474B-A0C0-53BA43538130}</a:tableStyleId>
              </a:tblPr>
              <a:tblGrid>
                <a:gridCol w="3619500"/>
                <a:gridCol w="3619500"/>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@includeWhen(kondisi, template, data)</a:t>
                      </a:r>
                      <a:endParaRPr/>
                    </a:p>
                  </a:txBody>
                  <a:tcPr marT="91425" marB="91425" marR="91425" marL="91425"/>
                </a:tc>
                <a:tc>
                  <a:txBody>
                    <a:bodyPr/>
                    <a:lstStyle/>
                    <a:p>
                      <a:pPr indent="0" lvl="0" marL="0" rtl="0" algn="l">
                        <a:spcBef>
                          <a:spcPts val="0"/>
                        </a:spcBef>
                        <a:spcAft>
                          <a:spcPts val="0"/>
                        </a:spcAft>
                        <a:buNone/>
                      </a:pPr>
                      <a:r>
                        <a:rPr lang="id"/>
                        <a:t>Include dilakukan ketika kondisi true</a:t>
                      </a:r>
                      <a:endParaRPr/>
                    </a:p>
                  </a:txBody>
                  <a:tcPr marT="91425" marB="91425" marR="91425" marL="91425"/>
                </a:tc>
              </a:tr>
              <a:tr h="381000">
                <a:tc>
                  <a:txBody>
                    <a:bodyPr/>
                    <a:lstStyle/>
                    <a:p>
                      <a:pPr indent="0" lvl="0" marL="0" rtl="0" algn="l">
                        <a:spcBef>
                          <a:spcPts val="0"/>
                        </a:spcBef>
                        <a:spcAft>
                          <a:spcPts val="0"/>
                        </a:spcAft>
                        <a:buNone/>
                      </a:pPr>
                      <a:r>
                        <a:rPr lang="id"/>
                        <a:t>@includeUnless(kondisi, template, data)</a:t>
                      </a:r>
                      <a:endParaRPr/>
                    </a:p>
                  </a:txBody>
                  <a:tcPr marT="91425" marB="91425" marR="91425" marL="91425"/>
                </a:tc>
                <a:tc>
                  <a:txBody>
                    <a:bodyPr/>
                    <a:lstStyle/>
                    <a:p>
                      <a:pPr indent="0" lvl="0" marL="0" rtl="0" algn="l">
                        <a:spcBef>
                          <a:spcPts val="0"/>
                        </a:spcBef>
                        <a:spcAft>
                          <a:spcPts val="0"/>
                        </a:spcAft>
                        <a:buNone/>
                      </a:pPr>
                      <a:r>
                        <a:rPr lang="id"/>
                        <a:t>Include dilakukan ketika kondisi false</a:t>
                      </a:r>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713" name="Google Shape;713;p119"/>
          <p:cNvPicPr preferRelativeResize="0"/>
          <p:nvPr/>
        </p:nvPicPr>
        <p:blipFill>
          <a:blip r:embed="rId3">
            <a:alphaModFix/>
          </a:blip>
          <a:stretch>
            <a:fillRect/>
          </a:stretch>
        </p:blipFill>
        <p:spPr>
          <a:xfrm>
            <a:off x="152400" y="2006250"/>
            <a:ext cx="8839200" cy="196855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 Condition</a:t>
            </a:r>
            <a:endParaRPr/>
          </a:p>
        </p:txBody>
      </p:sp>
      <p:pic>
        <p:nvPicPr>
          <p:cNvPr id="719" name="Google Shape;719;p120"/>
          <p:cNvPicPr preferRelativeResize="0"/>
          <p:nvPr/>
        </p:nvPicPr>
        <p:blipFill>
          <a:blip r:embed="rId3">
            <a:alphaModFix/>
          </a:blip>
          <a:stretch>
            <a:fillRect/>
          </a:stretch>
        </p:blipFill>
        <p:spPr>
          <a:xfrm>
            <a:off x="152400" y="2006250"/>
            <a:ext cx="8839203" cy="239781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 Condition</a:t>
            </a:r>
            <a:endParaRPr/>
          </a:p>
        </p:txBody>
      </p:sp>
      <p:pic>
        <p:nvPicPr>
          <p:cNvPr id="725" name="Google Shape;725;p121"/>
          <p:cNvPicPr preferRelativeResize="0"/>
          <p:nvPr/>
        </p:nvPicPr>
        <p:blipFill>
          <a:blip r:embed="rId3">
            <a:alphaModFix/>
          </a:blip>
          <a:stretch>
            <a:fillRect/>
          </a:stretch>
        </p:blipFill>
        <p:spPr>
          <a:xfrm>
            <a:off x="152400" y="2006250"/>
            <a:ext cx="7442226" cy="2984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Each dan Once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Each dan Once</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tertentu, kadang kita ingin menampilkan layout sesuai dengan jumlah data</a:t>
            </a:r>
            <a:endParaRPr/>
          </a:p>
          <a:p>
            <a:pPr indent="-311150" lvl="0" marL="457200" rtl="0" algn="l">
              <a:spcBef>
                <a:spcPts val="0"/>
              </a:spcBef>
              <a:spcAft>
                <a:spcPts val="0"/>
              </a:spcAft>
              <a:buSzPts val="1300"/>
              <a:buChar char="●"/>
            </a:pPr>
            <a:r>
              <a:rPr lang="id"/>
              <a:t>Lalu misal kita perlu menambahkan sebuah kode yang cukup sekali saja ditampilkan, walaupun layout ditampilkan lebih dari sekali, misal kode CSS atau JavaScript</a:t>
            </a:r>
            <a:endParaRPr/>
          </a:p>
          <a:p>
            <a:pPr indent="-311150" lvl="0" marL="457200" rtl="0" algn="l">
              <a:spcBef>
                <a:spcPts val="0"/>
              </a:spcBef>
              <a:spcAft>
                <a:spcPts val="0"/>
              </a:spcAft>
              <a:buSzPts val="1300"/>
              <a:buChar char="●"/>
            </a:pPr>
            <a:r>
              <a:rPr lang="id"/>
              <a:t>Kita bisa menggunakan directive @each dan @once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